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63" r:id="rId2"/>
    <p:sldMasterId id="214748368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76592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3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Senatore" initials="MS" lastIdx="7" clrIdx="0"/>
  <p:cmAuthor id="1" name="Shaun Orpen" initials="SM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777777"/>
    <a:srgbClr val="4D4D4D"/>
    <a:srgbClr val="000066"/>
    <a:srgbClr val="003300"/>
    <a:srgbClr val="0000FF"/>
    <a:srgbClr val="006600"/>
    <a:srgbClr val="DA4C18"/>
    <a:srgbClr val="C045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7711" autoAdjust="0"/>
  </p:normalViewPr>
  <p:slideViewPr>
    <p:cSldViewPr>
      <p:cViewPr varScale="1">
        <p:scale>
          <a:sx n="76" d="100"/>
          <a:sy n="76" d="100"/>
        </p:scale>
        <p:origin x="-9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1788" y="-360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32459" y="0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FE72D1CC-EFB4-4C4D-8E67-68AA7673C252}" type="datetimeFigureOut">
              <a:rPr lang="fr-FR" sz="1100"/>
              <a:pPr/>
              <a:t>11/07/2014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32459" y="9372793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ABD82D68-4A6B-4145-A49F-3189501AEC4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4708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2459" y="0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782D0643-021F-4D03-A545-77B4C0B1F938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9" y="9372793"/>
            <a:ext cx="2931901" cy="49339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94F3748-1554-4C83-AD3E-88325D5EED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38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F3748-1554-4C83-AD3E-88325D5EED8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7158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1560" y="2204864"/>
            <a:ext cx="7772400" cy="136815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DA4C18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1" hasCustomPrompt="1"/>
          </p:nvPr>
        </p:nvSpPr>
        <p:spPr>
          <a:xfrm>
            <a:off x="611560" y="3717032"/>
            <a:ext cx="7632700" cy="576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0" i="0" u="none" strike="noStrike" kern="1200" cap="all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Sous-titre de la présentation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4797152"/>
            <a:ext cx="4392339" cy="43182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 prénom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5301208"/>
            <a:ext cx="4608512" cy="503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Date de la présentation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4582771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7039696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2781068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5246086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148178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181178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7062997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9441263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99723490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3904532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b="1" spc="-100" baseline="0">
                <a:solidFill>
                  <a:srgbClr val="DA4C18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52737"/>
            <a:ext cx="8229600" cy="4752528"/>
          </a:xfrm>
          <a:prstGeom prst="rect">
            <a:avLst/>
          </a:prstGeom>
        </p:spPr>
        <p:txBody>
          <a:bodyPr lIns="0" tIns="0" rIns="0" bIns="0"/>
          <a:lstStyle>
            <a:lvl1pPr>
              <a:buFont typeface="Wingdings" pitchFamily="2" charset="2"/>
              <a:buChar char="§"/>
              <a:defRPr sz="2600" b="1" baseline="0">
                <a:solidFill>
                  <a:schemeClr val="bg1"/>
                </a:solidFill>
              </a:defRPr>
            </a:lvl1pPr>
            <a:lvl2pPr>
              <a:buFont typeface="Wingdings" pitchFamily="2" charset="2"/>
              <a:buChar char="§"/>
              <a:defRPr sz="2200" baseline="0">
                <a:solidFill>
                  <a:schemeClr val="bg2"/>
                </a:solidFill>
              </a:defRPr>
            </a:lvl2pPr>
            <a:lvl3pPr marL="1257300" indent="-342900">
              <a:buFont typeface="Wingdings" pitchFamily="2" charset="2"/>
              <a:buChar char="§"/>
              <a:defRPr sz="1800" baseline="0">
                <a:solidFill>
                  <a:schemeClr val="bg2"/>
                </a:solidFill>
              </a:defRPr>
            </a:lvl3pPr>
          </a:lstStyle>
          <a:p>
            <a:pPr lvl="0"/>
            <a:r>
              <a:rPr lang="fr-FR" noProof="0" dirty="0" smtClean="0"/>
              <a:t>Premier niveau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50015667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45920289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1560" y="2204864"/>
            <a:ext cx="7772400" cy="136815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DA4C18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1" hasCustomPrompt="1"/>
          </p:nvPr>
        </p:nvSpPr>
        <p:spPr>
          <a:xfrm>
            <a:off x="611560" y="3717032"/>
            <a:ext cx="7632700" cy="576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0" i="0" u="none" strike="noStrike" kern="1200" cap="all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Sous-titre de la présentation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4797152"/>
            <a:ext cx="4392339" cy="43182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 prénom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5301208"/>
            <a:ext cx="4608512" cy="503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Date de la présentation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44984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b="1" spc="-100" baseline="0">
                <a:solidFill>
                  <a:srgbClr val="DA4C18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52737"/>
            <a:ext cx="8229600" cy="4752528"/>
          </a:xfrm>
          <a:prstGeom prst="rect">
            <a:avLst/>
          </a:prstGeom>
        </p:spPr>
        <p:txBody>
          <a:bodyPr lIns="0" tIns="0" rIns="0" bIns="0"/>
          <a:lstStyle>
            <a:lvl1pPr>
              <a:buFont typeface="Wingdings" pitchFamily="2" charset="2"/>
              <a:buChar char="§"/>
              <a:defRPr sz="2600" b="1" baseline="0">
                <a:solidFill>
                  <a:schemeClr val="bg1"/>
                </a:solidFill>
              </a:defRPr>
            </a:lvl1pPr>
            <a:lvl2pPr>
              <a:buFont typeface="Wingdings" pitchFamily="2" charset="2"/>
              <a:buChar char="§"/>
              <a:defRPr sz="2200" baseline="0">
                <a:solidFill>
                  <a:schemeClr val="bg2"/>
                </a:solidFill>
              </a:defRPr>
            </a:lvl2pPr>
            <a:lvl3pPr marL="1257300" indent="-342900">
              <a:buFont typeface="Wingdings" pitchFamily="2" charset="2"/>
              <a:buChar char="§"/>
              <a:defRPr sz="1800" baseline="0">
                <a:solidFill>
                  <a:schemeClr val="bg2"/>
                </a:solidFill>
              </a:defRPr>
            </a:lvl3pPr>
          </a:lstStyle>
          <a:p>
            <a:pPr lvl="0"/>
            <a:r>
              <a:rPr lang="fr-FR" noProof="0" dirty="0" smtClean="0"/>
              <a:t>Premier niveau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7665162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24744"/>
            <a:ext cx="4038600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rgbClr val="00808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Contenu</a:t>
            </a:r>
            <a:endParaRPr lang="fr-FR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spc="-100" baseline="0">
                <a:solidFill>
                  <a:srgbClr val="C04500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6016" y="1124744"/>
            <a:ext cx="3960440" cy="4608512"/>
          </a:xfrm>
          <a:prstGeom prst="rect">
            <a:avLst/>
          </a:prstGeom>
        </p:spPr>
        <p:txBody>
          <a:bodyPr lIns="0" tIns="0" rIns="0" bIns="0"/>
          <a:lstStyle>
            <a:lvl1pPr>
              <a:buFont typeface="Wingdings" pitchFamily="2" charset="2"/>
              <a:buChar char="§"/>
              <a:defRPr sz="1800" b="0" baseline="0">
                <a:solidFill>
                  <a:schemeClr val="bg1"/>
                </a:solidFill>
              </a:defRPr>
            </a:lvl1pPr>
            <a:lvl2pP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257300" indent="-342900">
              <a:buFont typeface="Wingdings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fr-FR" noProof="0" dirty="0" smtClean="0"/>
              <a:t>Premier niveau</a:t>
            </a:r>
          </a:p>
          <a:p>
            <a:pPr lvl="1"/>
            <a:r>
              <a:rPr lang="fr-FR" noProof="0" dirty="0" smtClean="0"/>
              <a:t>Second niveau</a:t>
            </a: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070795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24744"/>
            <a:ext cx="4038600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rgbClr val="00808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Contenu</a:t>
            </a:r>
            <a:endParaRPr lang="fr-FR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spc="-100" baseline="0">
                <a:solidFill>
                  <a:srgbClr val="C04500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6016" y="1124744"/>
            <a:ext cx="3960440" cy="4608512"/>
          </a:xfrm>
          <a:prstGeom prst="rect">
            <a:avLst/>
          </a:prstGeom>
        </p:spPr>
        <p:txBody>
          <a:bodyPr lIns="0" tIns="0" rIns="0" bIns="0"/>
          <a:lstStyle>
            <a:lvl1pPr>
              <a:buFont typeface="Wingdings" pitchFamily="2" charset="2"/>
              <a:buChar char="§"/>
              <a:defRPr sz="1800" b="0" baseline="0">
                <a:solidFill>
                  <a:schemeClr val="bg1"/>
                </a:solidFill>
              </a:defRPr>
            </a:lvl1pPr>
            <a:lvl2pP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257300" indent="-342900">
              <a:buFont typeface="Wingdings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fr-FR" noProof="0" dirty="0" smtClean="0"/>
              <a:t>Premier niveau</a:t>
            </a:r>
          </a:p>
          <a:p>
            <a:pPr lvl="1"/>
            <a:r>
              <a:rPr lang="fr-FR" noProof="0" dirty="0" smtClean="0"/>
              <a:t>Second niveau</a:t>
            </a: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spc="-100" baseline="0">
                <a:solidFill>
                  <a:srgbClr val="C04500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7544" y="3284985"/>
            <a:ext cx="3096394" cy="1839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4500"/>
                </a:solidFill>
              </a:defRPr>
            </a:lvl1pPr>
          </a:lstStyle>
          <a:p>
            <a:endParaRPr lang="fr-FR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3779912" y="3738710"/>
            <a:ext cx="4464496" cy="14184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rgbClr val="00808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Contenu</a:t>
            </a:r>
            <a:endParaRPr lang="fr-FR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3779912" y="3284984"/>
            <a:ext cx="4464496" cy="3380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6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noProof="0" dirty="0" smtClean="0"/>
              <a:t>Titre de l’image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67544" y="1340769"/>
            <a:ext cx="3096394" cy="1839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4500"/>
                </a:solidFill>
              </a:defRPr>
            </a:lvl1pPr>
          </a:lstStyle>
          <a:p>
            <a:endParaRPr lang="fr-FR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21" hasCustomPrompt="1"/>
          </p:nvPr>
        </p:nvSpPr>
        <p:spPr>
          <a:xfrm>
            <a:off x="3779912" y="1794494"/>
            <a:ext cx="4464496" cy="14184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rgbClr val="00808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Contenu</a:t>
            </a:r>
            <a:endParaRPr lang="fr-FR" noProof="0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779912" y="1340768"/>
            <a:ext cx="4464496" cy="3380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6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noProof="0" dirty="0" smtClean="0"/>
              <a:t>Titre de l’image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052736"/>
            <a:ext cx="8219256" cy="3817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noProof="0" dirty="0" smtClean="0"/>
              <a:t>Sous titre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2656"/>
            <a:ext cx="8229600" cy="6340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600" spc="-100" baseline="0">
                <a:solidFill>
                  <a:srgbClr val="C04500"/>
                </a:solidFill>
              </a:defRPr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7544" y="3284984"/>
            <a:ext cx="8229600" cy="2469951"/>
          </a:xfrm>
          <a:prstGeom prst="rect">
            <a:avLst/>
          </a:prstGeom>
        </p:spPr>
        <p:txBody>
          <a:bodyPr lIns="0" tIns="0" rIns="0" bIns="0"/>
          <a:lstStyle>
            <a:lvl1pPr>
              <a:buFont typeface="Wingdings" pitchFamily="2" charset="2"/>
              <a:buChar char="§"/>
              <a:defRPr sz="1800" b="0" baseline="0">
                <a:solidFill>
                  <a:schemeClr val="bg1"/>
                </a:solidFill>
              </a:defRPr>
            </a:lvl1pPr>
            <a:lvl2pPr marL="800100" indent="-342900">
              <a:buFont typeface="Wingdings" pitchFamily="2" charset="2"/>
              <a:buChar char="§"/>
              <a:defRPr sz="1600">
                <a:solidFill>
                  <a:srgbClr val="008080"/>
                </a:solidFill>
              </a:defRPr>
            </a:lvl2pPr>
            <a:lvl3pPr marL="1257300" indent="-342900">
              <a:buFont typeface="Wingdings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fr-FR" noProof="0" dirty="0" smtClean="0"/>
              <a:t>Premier niveau</a:t>
            </a:r>
          </a:p>
          <a:p>
            <a:pPr lvl="1"/>
            <a:r>
              <a:rPr lang="fr-FR" noProof="0" dirty="0" smtClean="0"/>
              <a:t>Second niveau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468313" y="1556792"/>
            <a:ext cx="8207375" cy="158417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rgbClr val="00808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noProof="0" dirty="0" smtClean="0"/>
              <a:t>Contenu</a:t>
            </a:r>
            <a:endParaRPr lang="fr-FR" noProof="0" dirty="0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4691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5139264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4376537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1013350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3893767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020272" y="6566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5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694984" y="6566288"/>
            <a:ext cx="1449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2843808" y="652534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XXXXXXXXXXXXXXX</a:t>
            </a:r>
          </a:p>
        </p:txBody>
      </p:sp>
      <p:pic>
        <p:nvPicPr>
          <p:cNvPr id="10" name="Image 9" descr="Horizontal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5497" y="5920194"/>
            <a:ext cx="1224135" cy="909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75" r:id="rId3"/>
    <p:sldLayoutId id="2147483668" r:id="rId4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D3ED3D-94B8-42A0-99DD-B133606212AF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185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35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04863"/>
            <a:ext cx="7772400" cy="187156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>
                <a:solidFill>
                  <a:srgbClr val="C00000"/>
                </a:solidFill>
              </a:rPr>
              <a:t>FNSZ - FITUA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Promoting social dialogue in the sector of Agriculture in the new member states toward developing a </a:t>
            </a:r>
            <a:r>
              <a:rPr lang="en-US" sz="2000" dirty="0" err="1"/>
              <a:t>Sectoral</a:t>
            </a:r>
            <a:r>
              <a:rPr lang="en-US" sz="2000" dirty="0"/>
              <a:t> Social Scheme in terms of combating precarious work places, poverty and social exclusion of the agricultural workers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611560" y="4148657"/>
            <a:ext cx="7632700" cy="57626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 Conference </a:t>
            </a:r>
            <a:r>
              <a:rPr lang="fr-FR" dirty="0" smtClean="0">
                <a:solidFill>
                  <a:srgbClr val="C00000"/>
                </a:solidFill>
              </a:rPr>
              <a:t>in Ljubljana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611560" y="4797152"/>
            <a:ext cx="5184576" cy="431824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err="1" smtClean="0">
                <a:solidFill>
                  <a:schemeClr val="tx1"/>
                </a:solidFill>
              </a:rPr>
              <a:t>Eric</a:t>
            </a:r>
            <a:r>
              <a:rPr lang="fr-FR" sz="2800" dirty="0" smtClean="0">
                <a:solidFill>
                  <a:schemeClr val="tx1"/>
                </a:solidFill>
              </a:rPr>
              <a:t> Van </a:t>
            </a:r>
            <a:r>
              <a:rPr lang="fr-FR" sz="2800" dirty="0" err="1" smtClean="0">
                <a:solidFill>
                  <a:schemeClr val="tx1"/>
                </a:solidFill>
              </a:rPr>
              <a:t>Daele</a:t>
            </a:r>
            <a:r>
              <a:rPr lang="fr-FR" sz="2800" dirty="0" smtClean="0">
                <a:solidFill>
                  <a:schemeClr val="tx1"/>
                </a:solidFill>
              </a:rPr>
              <a:t>, Bruno Vannoni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tx1"/>
                </a:solidFill>
              </a:rPr>
              <a:t>26 et 27 mai 2014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1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914" y="30354"/>
            <a:ext cx="1079086" cy="676715"/>
          </a:xfrm>
          <a:prstGeom prst="rect">
            <a:avLst/>
          </a:prstGeom>
        </p:spPr>
      </p:pic>
      <p:pic>
        <p:nvPicPr>
          <p:cNvPr id="8" name="Picture 6" descr="C:\Users\expert\Desktop\Logos\logo Social Schemes EN_F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27932"/>
            <a:ext cx="3672416" cy="12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899592" y="2479852"/>
            <a:ext cx="7488832" cy="410768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Every </a:t>
            </a:r>
            <a:r>
              <a:rPr lang="en-US" dirty="0">
                <a:solidFill>
                  <a:schemeClr val="tx1"/>
                </a:solidFill>
              </a:rPr>
              <a:t>employee is entitled to unemployment insurance are excluded those who resigned except in exceptional circumstances: move to follow his spouse for example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is the National </a:t>
            </a:r>
            <a:r>
              <a:rPr lang="en-US" dirty="0" err="1">
                <a:solidFill>
                  <a:schemeClr val="tx1"/>
                </a:solidFill>
              </a:rPr>
              <a:t>Interprofessional</a:t>
            </a:r>
            <a:r>
              <a:rPr lang="en-US" dirty="0">
                <a:solidFill>
                  <a:schemeClr val="tx1"/>
                </a:solidFill>
              </a:rPr>
              <a:t> Union for Employment in Industry and Commerce that manages unemployment insurance. This is a joint body where employers and unions conclude a Convention;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However, this Convention shall be adopted by the government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Unemployment insurance is a deficit. Some social partners committed themselves to new rights: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 Rechargeable Rights,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 Development of training to find 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err="1" smtClean="0"/>
              <a:t>unemployment</a:t>
            </a:r>
            <a:r>
              <a:rPr lang="fr-FR" dirty="0" smtClean="0"/>
              <a:t> </a:t>
            </a:r>
            <a:r>
              <a:rPr lang="fr-FR" dirty="0"/>
              <a:t>insurance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10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3510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259632" y="2636912"/>
            <a:ext cx="7560840" cy="418577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PAYG </a:t>
            </a:r>
            <a:r>
              <a:rPr lang="en-US" dirty="0">
                <a:solidFill>
                  <a:schemeClr val="tx1"/>
                </a:solidFill>
              </a:rPr>
              <a:t>system, that is to say, based on intergenerational solidarity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There are 3 levels : basic, complementary and supplementary (capitalization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Since </a:t>
            </a:r>
            <a:r>
              <a:rPr lang="en-US" dirty="0">
                <a:solidFill>
                  <a:schemeClr val="tx1"/>
                </a:solidFill>
              </a:rPr>
              <a:t>2007, several reforms have changed the device of pensions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 err="1">
                <a:solidFill>
                  <a:schemeClr val="tx1"/>
                </a:solidFill>
              </a:rPr>
              <a:t>decrets</a:t>
            </a:r>
            <a:r>
              <a:rPr lang="en-US" dirty="0">
                <a:solidFill>
                  <a:schemeClr val="tx1"/>
                </a:solidFill>
              </a:rPr>
              <a:t> are not yet out but the principle is the following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Increase from the retirement age based on the birth year to reach 67 years for those being born in 1973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Increase </a:t>
            </a:r>
            <a:r>
              <a:rPr lang="en-US" dirty="0">
                <a:solidFill>
                  <a:schemeClr val="tx1"/>
                </a:solidFill>
              </a:rPr>
              <a:t>in employer and employee contributions of 0.30 points in 2014 and 0.10 points every year until 2017, with a 50/50% between employees and employers.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55576" y="1844824"/>
            <a:ext cx="8229600" cy="634082"/>
          </a:xfrm>
        </p:spPr>
        <p:txBody>
          <a:bodyPr/>
          <a:lstStyle/>
          <a:p>
            <a:r>
              <a:rPr lang="fr-FR" dirty="0"/>
              <a:t>retirement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11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255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187624" y="2478906"/>
            <a:ext cx="7344816" cy="423462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some provisions, persons may continue from 60 till 62 years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For agriculture, it is the MSA manages pension base, supplementary pensions are by joint bodies (CAMARCA  for employees and CRCCA for managers in agriculture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Since 2005, he has been establishing a voluntary supplementary pension. Employees of agricultural production do not yet have it. Some farm organizations have set up it, as the </a:t>
            </a:r>
            <a:r>
              <a:rPr lang="en-US" dirty="0" err="1">
                <a:solidFill>
                  <a:schemeClr val="tx1"/>
                </a:solidFill>
              </a:rPr>
              <a:t>Crédit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Agricole</a:t>
            </a:r>
            <a:r>
              <a:rPr lang="en-US" dirty="0">
                <a:solidFill>
                  <a:schemeClr val="tx1"/>
                </a:solidFill>
              </a:rPr>
              <a:t> (bank "green") and FGA - CFDT. The fee is 1.24% divided by 50% between employees and employers.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27584" y="1844824"/>
            <a:ext cx="8229600" cy="634082"/>
          </a:xfrm>
        </p:spPr>
        <p:txBody>
          <a:bodyPr/>
          <a:lstStyle/>
          <a:p>
            <a:r>
              <a:rPr lang="fr-FR" dirty="0"/>
              <a:t>retirement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12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4032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3081" y="1719908"/>
            <a:ext cx="8229600" cy="63408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           </a:t>
            </a:r>
            <a:r>
              <a:rPr lang="fr-FR" dirty="0" err="1"/>
              <a:t>historic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3081" y="2348880"/>
            <a:ext cx="8229600" cy="5328591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various </a:t>
            </a:r>
            <a:r>
              <a:rPr lang="en-US" sz="2200" dirty="0">
                <a:solidFill>
                  <a:schemeClr val="tx1"/>
                </a:solidFill>
              </a:rPr>
              <a:t>laws have provided social protection systems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fr-FR" sz="2200" u="sng" dirty="0" err="1" smtClean="0">
                <a:solidFill>
                  <a:schemeClr val="tx1"/>
                </a:solidFill>
              </a:rPr>
              <a:t>before</a:t>
            </a:r>
            <a:r>
              <a:rPr lang="fr-FR" sz="2200" u="sng" dirty="0" smtClean="0">
                <a:solidFill>
                  <a:schemeClr val="tx1"/>
                </a:solidFill>
              </a:rPr>
              <a:t> 1945 </a:t>
            </a:r>
            <a:r>
              <a:rPr lang="fr-FR" sz="22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1928 law allows employees to benefit from assurance of sickness, maternity, invalidity, old age and decease. Farmers also benefit it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fr-FR" sz="2200" u="sng" dirty="0" smtClean="0">
                <a:solidFill>
                  <a:schemeClr val="tx1"/>
                </a:solidFill>
              </a:rPr>
              <a:t>In </a:t>
            </a:r>
            <a:r>
              <a:rPr lang="fr-FR" sz="2200" u="sng" dirty="0">
                <a:solidFill>
                  <a:schemeClr val="tx1"/>
                </a:solidFill>
              </a:rPr>
              <a:t>1945 </a:t>
            </a:r>
            <a:r>
              <a:rPr lang="fr-FR" sz="2200" dirty="0" smtClean="0">
                <a:solidFill>
                  <a:schemeClr val="tx1"/>
                </a:solidFill>
              </a:rPr>
              <a:t>: </a:t>
            </a:r>
          </a:p>
          <a:p>
            <a:pPr algn="just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modern social security is created, based on the principle of solidarity. Financed by contributions from employers and employees</a:t>
            </a:r>
            <a:r>
              <a:rPr lang="en-US" sz="22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Managed </a:t>
            </a:r>
            <a:r>
              <a:rPr lang="en-US" sz="2200" dirty="0">
                <a:solidFill>
                  <a:schemeClr val="tx1"/>
                </a:solidFill>
              </a:rPr>
              <a:t>jointly between employers and unions</a:t>
            </a:r>
            <a:endParaRPr lang="fr-FR" sz="22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fr-FR" sz="22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fr-FR" sz="2200" dirty="0" smtClean="0">
              <a:solidFill>
                <a:schemeClr val="tx1"/>
              </a:solidFill>
            </a:endParaRPr>
          </a:p>
          <a:p>
            <a:pPr algn="just"/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2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659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644488" y="2708920"/>
            <a:ext cx="4038600" cy="266429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u="sng" dirty="0" smtClean="0">
                <a:solidFill>
                  <a:srgbClr val="000099"/>
                </a:solidFill>
              </a:rPr>
              <a:t>Général </a:t>
            </a:r>
            <a:r>
              <a:rPr lang="fr-FR" sz="1800" u="sng" dirty="0" err="1" smtClean="0">
                <a:solidFill>
                  <a:srgbClr val="000099"/>
                </a:solidFill>
              </a:rPr>
              <a:t>scheme</a:t>
            </a:r>
            <a:r>
              <a:rPr lang="fr-FR" sz="1800" u="sng" dirty="0" smtClean="0">
                <a:solidFill>
                  <a:srgbClr val="000099"/>
                </a:solidFill>
              </a:rPr>
              <a:t> </a:t>
            </a:r>
            <a:r>
              <a:rPr lang="fr-FR" sz="1800" dirty="0" smtClean="0">
                <a:solidFill>
                  <a:srgbClr val="000099"/>
                </a:solidFill>
              </a:rPr>
              <a:t>:</a:t>
            </a:r>
          </a:p>
          <a:p>
            <a:endParaRPr lang="fr-FR" sz="1800" dirty="0">
              <a:solidFill>
                <a:srgbClr val="000099"/>
              </a:solidFill>
            </a:endParaRPr>
          </a:p>
          <a:p>
            <a:r>
              <a:rPr lang="fr-FR" sz="1800" dirty="0" smtClean="0">
                <a:solidFill>
                  <a:srgbClr val="000099"/>
                </a:solidFill>
              </a:rPr>
              <a:t>4 main branches : </a:t>
            </a:r>
          </a:p>
          <a:p>
            <a:endParaRPr lang="fr-FR" sz="1800" dirty="0" smtClean="0">
              <a:solidFill>
                <a:srgbClr val="000099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800" dirty="0" err="1" smtClean="0">
                <a:solidFill>
                  <a:srgbClr val="000099"/>
                </a:solidFill>
              </a:rPr>
              <a:t>Health</a:t>
            </a:r>
            <a:r>
              <a:rPr lang="fr-FR" sz="1800" dirty="0" smtClean="0">
                <a:solidFill>
                  <a:srgbClr val="000099"/>
                </a:solidFill>
              </a:rPr>
              <a:t> </a:t>
            </a:r>
            <a:r>
              <a:rPr lang="fr-FR" sz="1800" dirty="0">
                <a:solidFill>
                  <a:srgbClr val="000099"/>
                </a:solidFill>
              </a:rPr>
              <a:t>insurance (CNAM</a:t>
            </a:r>
            <a:r>
              <a:rPr lang="fr-FR" sz="1800" dirty="0" smtClean="0">
                <a:solidFill>
                  <a:srgbClr val="000099"/>
                </a:solidFill>
              </a:rPr>
              <a:t>),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rgbClr val="000099"/>
                </a:solidFill>
              </a:rPr>
              <a:t>Family benefits (CNAF</a:t>
            </a:r>
            <a:r>
              <a:rPr lang="en-US" sz="1800" dirty="0" smtClean="0">
                <a:solidFill>
                  <a:srgbClr val="000099"/>
                </a:solidFill>
              </a:rPr>
              <a:t>),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rgbClr val="000099"/>
                </a:solidFill>
              </a:rPr>
              <a:t>Old-age </a:t>
            </a:r>
            <a:r>
              <a:rPr lang="en-US" sz="1800" dirty="0">
                <a:solidFill>
                  <a:srgbClr val="000099"/>
                </a:solidFill>
              </a:rPr>
              <a:t>insurance (CNAV</a:t>
            </a:r>
            <a:r>
              <a:rPr lang="en-US" sz="1800" dirty="0" smtClean="0">
                <a:solidFill>
                  <a:srgbClr val="000099"/>
                </a:solidFill>
              </a:rPr>
              <a:t>),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rgbClr val="000099"/>
                </a:solidFill>
              </a:rPr>
              <a:t>Accidents </a:t>
            </a:r>
            <a:r>
              <a:rPr lang="en-US" sz="1800" dirty="0">
                <a:solidFill>
                  <a:srgbClr val="000099"/>
                </a:solidFill>
              </a:rPr>
              <a:t>and occupational diseases.</a:t>
            </a:r>
            <a:endParaRPr lang="fr-FR" sz="1800" dirty="0">
              <a:solidFill>
                <a:srgbClr val="000099"/>
              </a:solidFill>
            </a:endParaRPr>
          </a:p>
          <a:p>
            <a:endParaRPr lang="fr-FR" sz="1800" dirty="0" smtClean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661" y="189411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schemes for social protection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3"/>
          </p:nvPr>
        </p:nvSpPr>
        <p:spPr>
          <a:xfrm>
            <a:off x="4860032" y="3501008"/>
            <a:ext cx="4005194" cy="290154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fr-FR" u="sng" dirty="0">
                <a:solidFill>
                  <a:srgbClr val="003300"/>
                </a:solidFill>
              </a:rPr>
              <a:t>Agricultural </a:t>
            </a:r>
            <a:r>
              <a:rPr lang="fr-FR" u="sng" dirty="0" err="1">
                <a:solidFill>
                  <a:srgbClr val="003300"/>
                </a:solidFill>
              </a:rPr>
              <a:t>scheme</a:t>
            </a:r>
            <a:r>
              <a:rPr lang="fr-FR" u="sng" dirty="0">
                <a:solidFill>
                  <a:srgbClr val="003300"/>
                </a:solidFill>
              </a:rPr>
              <a:t>:</a:t>
            </a:r>
            <a:endParaRPr lang="fr-FR" u="sng" dirty="0" smtClean="0">
              <a:solidFill>
                <a:srgbClr val="003300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3300"/>
                </a:solidFill>
              </a:rPr>
              <a:t>It covers occupations of workers and non-agricultural workers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00"/>
                </a:solidFill>
              </a:rPr>
              <a:t>This </a:t>
            </a:r>
            <a:r>
              <a:rPr lang="en-US" dirty="0">
                <a:solidFill>
                  <a:srgbClr val="003300"/>
                </a:solidFill>
              </a:rPr>
              <a:t>is the </a:t>
            </a:r>
            <a:r>
              <a:rPr lang="en-US" dirty="0" err="1">
                <a:solidFill>
                  <a:srgbClr val="003300"/>
                </a:solidFill>
              </a:rPr>
              <a:t>Mutualité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sociale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Agricole</a:t>
            </a:r>
            <a:r>
              <a:rPr lang="en-US" dirty="0">
                <a:solidFill>
                  <a:srgbClr val="003300"/>
                </a:solidFill>
              </a:rPr>
              <a:t>(MSA), which manages four branches of health insurance and pensions in a single administration, unlike the general scheme. This is a definite advantage for nationals.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6781661" y="6518115"/>
            <a:ext cx="2133600" cy="365125"/>
          </a:xfrm>
        </p:spPr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3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558924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other schemes for self-employed and special diets.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62795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867191"/>
            <a:ext cx="7321462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Obligations and </a:t>
            </a:r>
            <a:r>
              <a:rPr lang="fr-FR" dirty="0" err="1" smtClean="0"/>
              <a:t>benefits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4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74647"/>
            <a:ext cx="2483768" cy="1238341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914400" y="2493817"/>
            <a:ext cx="8229600" cy="437909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Tx/>
              <a:buChar char="-"/>
            </a:pPr>
            <a:r>
              <a:rPr lang="fr-FR" sz="1800" dirty="0">
                <a:solidFill>
                  <a:schemeClr val="tx1"/>
                </a:solidFill>
              </a:rPr>
              <a:t>Choose a </a:t>
            </a:r>
            <a:r>
              <a:rPr lang="fr-FR" sz="1800" dirty="0" err="1" smtClean="0">
                <a:solidFill>
                  <a:schemeClr val="tx1"/>
                </a:solidFill>
              </a:rPr>
              <a:t>doctor</a:t>
            </a:r>
            <a:r>
              <a:rPr lang="fr-FR" sz="1800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Tx/>
              <a:buChar char="-"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endParaRPr lang="fr-FR" sz="18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fr-FR" sz="1800" dirty="0" err="1">
                <a:solidFill>
                  <a:schemeClr val="tx1"/>
                </a:solidFill>
              </a:rPr>
              <a:t>Owning</a:t>
            </a:r>
            <a:r>
              <a:rPr lang="fr-FR" sz="1800" dirty="0">
                <a:solidFill>
                  <a:schemeClr val="tx1"/>
                </a:solidFill>
              </a:rPr>
              <a:t> a vital </a:t>
            </a:r>
            <a:r>
              <a:rPr lang="fr-FR" sz="1800" dirty="0" err="1" smtClean="0">
                <a:solidFill>
                  <a:schemeClr val="tx1"/>
                </a:solidFill>
              </a:rPr>
              <a:t>card</a:t>
            </a:r>
            <a:r>
              <a:rPr lang="fr-FR" sz="1800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This </a:t>
            </a:r>
            <a:r>
              <a:rPr lang="en-US" sz="1800" dirty="0">
                <a:solidFill>
                  <a:schemeClr val="tx1"/>
                </a:solidFill>
              </a:rPr>
              <a:t>card allows the management of drug costs and radiological directly by the health insurance fund: this is the "third party </a:t>
            </a:r>
            <a:r>
              <a:rPr lang="en-US" sz="1800" dirty="0" smtClean="0">
                <a:solidFill>
                  <a:schemeClr val="tx1"/>
                </a:solidFill>
              </a:rPr>
              <a:t>payer“</a:t>
            </a: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Some </a:t>
            </a:r>
            <a:r>
              <a:rPr lang="en-US" sz="1800" dirty="0">
                <a:solidFill>
                  <a:schemeClr val="tx1"/>
                </a:solidFill>
              </a:rPr>
              <a:t>expenses are borne patients: the hospital daily fee, for example, is the "co-payment". - </a:t>
            </a:r>
          </a:p>
          <a:p>
            <a:pPr marL="285750" indent="-285750" algn="just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     - Participation of 1 euro for each consultation with a </a:t>
            </a:r>
          </a:p>
          <a:p>
            <a:pPr marL="285750" indent="-285750" algn="just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       doctor and € 0.50 per box of medication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algn="just"/>
            <a:r>
              <a:rPr lang="fr-FR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en-US" sz="1800" dirty="0">
                <a:solidFill>
                  <a:schemeClr val="tx1"/>
                </a:solidFill>
              </a:rPr>
              <a:t>If the patient does not meet the criteria for selecting a doctor and 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</a:rPr>
              <a:t>      has no vital card, it may pay more for the doctor and 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</a:rPr>
              <a:t>      drugs.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443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043608" y="2492896"/>
            <a:ext cx="7920880" cy="4255954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Founded in 1999, the CMU provides access to care for people who are not covered by a social security scheme. It is free for insured persons below a ceiling of remuneration income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There </a:t>
            </a:r>
            <a:r>
              <a:rPr lang="fr-FR" dirty="0">
                <a:solidFill>
                  <a:schemeClr val="tx1"/>
                </a:solidFill>
              </a:rPr>
              <a:t>are </a:t>
            </a:r>
            <a:r>
              <a:rPr lang="fr-FR" dirty="0" err="1">
                <a:solidFill>
                  <a:schemeClr val="tx1"/>
                </a:solidFill>
              </a:rPr>
              <a:t>two</a:t>
            </a:r>
            <a:r>
              <a:rPr lang="fr-FR" dirty="0">
                <a:solidFill>
                  <a:schemeClr val="tx1"/>
                </a:solidFill>
              </a:rPr>
              <a:t> CMU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u="sng" dirty="0">
                <a:solidFill>
                  <a:schemeClr val="tx1"/>
                </a:solidFill>
              </a:rPr>
              <a:t>Basic CMU :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can benefit any person resident in France for more than 3 months, French or foreign nationality, with or without homes and does not exceed an income of  9,354 € between 10/01/2013 and 30/09/2014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u="sng" dirty="0">
                <a:solidFill>
                  <a:schemeClr val="tx1"/>
                </a:solidFill>
              </a:rPr>
              <a:t>CMU </a:t>
            </a:r>
            <a:r>
              <a:rPr lang="fr-FR" u="sng" dirty="0" smtClean="0">
                <a:solidFill>
                  <a:schemeClr val="tx1"/>
                </a:solidFill>
              </a:rPr>
              <a:t>complementary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to provide a free complementary health to people whose incomes are lower.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858814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smtClean="0"/>
              <a:t>Couverture Maladie Universelle (CMU)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5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643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920280" y="2369756"/>
            <a:ext cx="7848872" cy="43790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be eligible for reimbursement of care in case of sickness and maternity, the insured must have a certain amount of contributions or a number of hours of work over a period.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err="1" smtClean="0"/>
              <a:t>Sickness</a:t>
            </a:r>
            <a:r>
              <a:rPr lang="fr-FR" dirty="0"/>
              <a:t>, </a:t>
            </a:r>
            <a:r>
              <a:rPr lang="fr-FR" dirty="0" err="1"/>
              <a:t>maternity</a:t>
            </a:r>
            <a:r>
              <a:rPr lang="fr-FR" dirty="0"/>
              <a:t> and </a:t>
            </a:r>
            <a:r>
              <a:rPr lang="fr-FR" dirty="0" err="1"/>
              <a:t>paternity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6</a:t>
            </a:fld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290289"/>
              </p:ext>
            </p:extLst>
          </p:nvPr>
        </p:nvGraphicFramePr>
        <p:xfrm>
          <a:off x="508920" y="3356990"/>
          <a:ext cx="8383560" cy="343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90"/>
                <a:gridCol w="2095890"/>
                <a:gridCol w="2095890"/>
                <a:gridCol w="2095890"/>
              </a:tblGrid>
              <a:tr h="393004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security contributions for health (2014)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877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employer </a:t>
                      </a:r>
                      <a:r>
                        <a:rPr lang="fr-FR" dirty="0" err="1" smtClean="0"/>
                        <a:t>share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share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employees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Basis of </a:t>
                      </a:r>
                      <a:r>
                        <a:rPr lang="fr-FR" dirty="0" err="1" smtClean="0"/>
                        <a:t>calculation</a:t>
                      </a:r>
                      <a:endParaRPr lang="fr-FR" dirty="0"/>
                    </a:p>
                  </a:txBody>
                  <a:tcPr anchor="ctr"/>
                </a:tc>
              </a:tr>
              <a:tr h="7194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Assurance maladie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12,80 %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0,75 %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Gross total </a:t>
                      </a:r>
                      <a:r>
                        <a:rPr lang="fr-FR" dirty="0" err="1" smtClean="0"/>
                        <a:t>salary</a:t>
                      </a:r>
                      <a:endParaRPr lang="fr-FR" dirty="0"/>
                    </a:p>
                  </a:txBody>
                  <a:tcPr anchor="ctr"/>
                </a:tc>
              </a:tr>
              <a:tr h="407094">
                <a:tc gridSpan="4"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Per diem </a:t>
                      </a:r>
                      <a:r>
                        <a:rPr lang="fr-FR" baseline="0" dirty="0" err="1" smtClean="0"/>
                        <a:t>amounts</a:t>
                      </a:r>
                      <a:endParaRPr lang="fr-FR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aseline="0" dirty="0"/>
                    </a:p>
                  </a:txBody>
                  <a:tcPr anchor="ctr"/>
                </a:tc>
              </a:tr>
              <a:tr h="407094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Maximum </a:t>
                      </a:r>
                      <a:r>
                        <a:rPr lang="fr-FR" dirty="0" err="1" smtClean="0"/>
                        <a:t>daily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amounts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9948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IJ maladie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42,77 €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070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Ij maladie majorée pour charge familiale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57,02 €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070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971600" y="2500808"/>
            <a:ext cx="7344816" cy="407282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Insurance </a:t>
            </a:r>
            <a:r>
              <a:rPr lang="en-US" dirty="0">
                <a:solidFill>
                  <a:schemeClr val="tx1"/>
                </a:solidFill>
              </a:rPr>
              <a:t>provides for the payment of costs related to pregnancy and childbirth as well as benefits during pre and postnatal rest of the mother and father's paternity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legal basis of maternity leave is 16 weeks 6 before the expected date of delivery and 10 after. Additional leave depending on the circumstances of the pregnancy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Paternity </a:t>
            </a:r>
            <a:r>
              <a:rPr lang="en-US" dirty="0">
                <a:solidFill>
                  <a:schemeClr val="tx1"/>
                </a:solidFill>
              </a:rPr>
              <a:t>leave are set to 11 or 18 consecutive days in the event of a multiple birth.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73224" y="1902978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err="1" smtClean="0"/>
              <a:t>Maternity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paternity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010400" y="6573629"/>
            <a:ext cx="2133600" cy="365125"/>
          </a:xfrm>
        </p:spPr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7</a:t>
            </a:fld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1934771"/>
              </p:ext>
            </p:extLst>
          </p:nvPr>
        </p:nvGraphicFramePr>
        <p:xfrm>
          <a:off x="673224" y="5373216"/>
          <a:ext cx="814724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498"/>
                <a:gridCol w="271574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diem amounts: maternity and paternity (2014)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Maximum </a:t>
                      </a:r>
                      <a:r>
                        <a:rPr lang="fr-FR" sz="1400" dirty="0" err="1" smtClean="0"/>
                        <a:t>amount</a:t>
                      </a:r>
                      <a:r>
                        <a:rPr lang="fr-FR" sz="1400" dirty="0" smtClean="0"/>
                        <a:t> per </a:t>
                      </a:r>
                      <a:r>
                        <a:rPr lang="fr-FR" sz="1400" dirty="0" err="1" smtClean="0"/>
                        <a:t>day</a:t>
                      </a:r>
                      <a:endParaRPr lang="fr-F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IJ paid during maternity or paternity leave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81,27 € 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0289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863588" y="2478906"/>
            <a:ext cx="7725544" cy="383330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disability pension replaces benefits of health insurance for a person who is not yet at the age of retirement but is no longer in a position to meet its compensation by means of a job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are 3 categories of disability pension following a rate determined by the   doctor board of social security  (or MSA).</a:t>
            </a:r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err="1" smtClean="0"/>
              <a:t>disability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8</a:t>
            </a:fld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6438178"/>
              </p:ext>
            </p:extLst>
          </p:nvPr>
        </p:nvGraphicFramePr>
        <p:xfrm>
          <a:off x="971600" y="4581128"/>
          <a:ext cx="78695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780"/>
                <a:gridCol w="39347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Amounts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disability</a:t>
                      </a:r>
                      <a:r>
                        <a:rPr lang="fr-FR" dirty="0" smtClean="0"/>
                        <a:t> pensions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Applicable at 1th April 2014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Maximum </a:t>
                      </a:r>
                      <a:r>
                        <a:rPr lang="fr-FR" dirty="0" err="1" smtClean="0"/>
                        <a:t>monthly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Disability pension 1st category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938,70 €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Disability pension 2nd category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1 564,50 €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Disability pension 3rd category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2 661, 00 €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7182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187624" y="2478906"/>
            <a:ext cx="7704856" cy="4269944"/>
          </a:xfrm>
        </p:spPr>
        <p:txBody>
          <a:bodyPr/>
          <a:lstStyle/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Only </a:t>
            </a:r>
            <a:r>
              <a:rPr lang="en-US" dirty="0">
                <a:solidFill>
                  <a:schemeClr val="tx1"/>
                </a:solidFill>
              </a:rPr>
              <a:t>employers contribute for the accidents and occupational diseases. These contributions are calculated according to the industry and the size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average rate of employer contributions currently stand at 5.30</a:t>
            </a:r>
            <a:r>
              <a:rPr lang="en-US" dirty="0" smtClean="0">
                <a:solidFill>
                  <a:schemeClr val="tx1"/>
                </a:solidFill>
              </a:rPr>
              <a:t>%.</a:t>
            </a:r>
          </a:p>
          <a:p>
            <a:pPr algn="just"/>
            <a:endParaRPr lang="fr-FR" b="1" dirty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Agricultural, the employers are exempt from social security contributions for seasonal employees.</a:t>
            </a:r>
            <a:endParaRPr lang="fr-FR" b="1" dirty="0" smtClean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Employees who are found to have a permanent or partial disability, are entitled to a pension which is paid at a rate determined by the medical officer in accordance with the severity of the accident or illness.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It is a flat repair that can be paid at once or quarterly or monthly depending on the degree of disability.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90625" y="1844824"/>
            <a:ext cx="8229600" cy="634082"/>
          </a:xfrm>
        </p:spPr>
        <p:txBody>
          <a:bodyPr>
            <a:normAutofit/>
          </a:bodyPr>
          <a:lstStyle/>
          <a:p>
            <a:r>
              <a:rPr lang="fr-FR" sz="3000" dirty="0" smtClean="0"/>
              <a:t>Accidents</a:t>
            </a:r>
            <a:r>
              <a:rPr lang="fr-FR" sz="3000" dirty="0"/>
              <a:t>, occupational disease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D3ED3D-94B8-42A0-99DD-B133606212AF}" type="slidenum">
              <a:rPr lang="fr-FR" smtClean="0">
                <a:solidFill>
                  <a:schemeClr val="tx1"/>
                </a:solidFill>
              </a:rPr>
              <a:pPr/>
              <a:t>9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709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FGA">
      <a:dk1>
        <a:srgbClr val="FF0000"/>
      </a:dk1>
      <a:lt1>
        <a:srgbClr val="FFFFFF"/>
      </a:lt1>
      <a:dk2>
        <a:srgbClr val="000000"/>
      </a:dk2>
      <a:lt2>
        <a:srgbClr val="000000"/>
      </a:lt2>
      <a:accent1>
        <a:srgbClr val="D3322E"/>
      </a:accent1>
      <a:accent2>
        <a:srgbClr val="004489"/>
      </a:accent2>
      <a:accent3>
        <a:srgbClr val="000000"/>
      </a:accent3>
      <a:accent4>
        <a:srgbClr val="000000"/>
      </a:accent4>
      <a:accent5>
        <a:srgbClr val="F08927"/>
      </a:accent5>
      <a:accent6>
        <a:srgbClr val="7AC143"/>
      </a:accent6>
      <a:hlink>
        <a:srgbClr val="C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t"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kern="1200" cap="all" spc="0" normalizeH="0" baseline="0" noProof="0" dirty="0" smtClean="0">
            <a:ln>
              <a:noFill/>
            </a:ln>
            <a:solidFill>
              <a:srgbClr val="C00000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tandard Content">
  <a:themeElements>
    <a:clrScheme name="FGA">
      <a:dk1>
        <a:srgbClr val="FF0000"/>
      </a:dk1>
      <a:lt1>
        <a:srgbClr val="000000"/>
      </a:lt1>
      <a:dk2>
        <a:srgbClr val="000000"/>
      </a:dk2>
      <a:lt2>
        <a:srgbClr val="000000"/>
      </a:lt2>
      <a:accent1>
        <a:srgbClr val="D3322E"/>
      </a:accent1>
      <a:accent2>
        <a:srgbClr val="004489"/>
      </a:accent2>
      <a:accent3>
        <a:srgbClr val="000000"/>
      </a:accent3>
      <a:accent4>
        <a:srgbClr val="000000"/>
      </a:accent4>
      <a:accent5>
        <a:srgbClr val="F08927"/>
      </a:accent5>
      <a:accent6>
        <a:srgbClr val="7AC143"/>
      </a:accent6>
      <a:hlink>
        <a:srgbClr val="C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Casewise</Template>
  <TotalTime>5501</TotalTime>
  <Words>1087</Words>
  <Application>Microsoft Office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Conception personnalisée</vt:lpstr>
      <vt:lpstr>Standard Content</vt:lpstr>
      <vt:lpstr>Brin</vt:lpstr>
      <vt:lpstr>FNSZ - FITUA Promoting social dialogue in the sector of Agriculture in the new member states toward developing a Sectoral Social Scheme in terms of combating precarious work places, poverty and social exclusion of the agricultural workers</vt:lpstr>
      <vt:lpstr>           historic </vt:lpstr>
      <vt:lpstr>Some schemes for social protection  </vt:lpstr>
      <vt:lpstr>Obligations and benefits </vt:lpstr>
      <vt:lpstr>Couverture Maladie Universelle (CMU)</vt:lpstr>
      <vt:lpstr>Sickness, maternity and paternity</vt:lpstr>
      <vt:lpstr>Maternity and paternity</vt:lpstr>
      <vt:lpstr>disability</vt:lpstr>
      <vt:lpstr>Accidents, occupational disease</vt:lpstr>
      <vt:lpstr>unemployment insurance</vt:lpstr>
      <vt:lpstr>retirement</vt:lpstr>
      <vt:lpstr>retirement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Senatore</dc:creator>
  <cp:lastModifiedBy>Valya V</cp:lastModifiedBy>
  <cp:revision>528</cp:revision>
  <cp:lastPrinted>2014-05-20T10:05:14Z</cp:lastPrinted>
  <dcterms:created xsi:type="dcterms:W3CDTF">2010-10-20T09:50:03Z</dcterms:created>
  <dcterms:modified xsi:type="dcterms:W3CDTF">2014-07-11T13:36:38Z</dcterms:modified>
</cp:coreProperties>
</file>