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</p:sldMasterIdLst>
  <p:notesMasterIdLst>
    <p:notesMasterId r:id="rId42"/>
  </p:notesMasterIdLst>
  <p:sldIdLst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5B1B"/>
    <a:srgbClr val="BF5D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86E77-9DAC-44CE-AF7F-417F5D0D4AFB}" type="datetimeFigureOut">
              <a:rPr lang="nl-BE" smtClean="0"/>
              <a:pPr/>
              <a:t>11/07/2014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A8A15-4072-408A-8BF9-11EE4267FF28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9811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49289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352C-9D38-4488-A2BE-8608AC5F9764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00677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66952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4770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6428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88224" y="6093296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409610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36842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47988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34793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960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94084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47994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85469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D0352C-9D38-4488-A2BE-8608AC5F9764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41138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55720"/>
            <a:ext cx="9156281" cy="70228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88224" y="60932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32999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4400" b="0" i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La concertation sociale en Belgique...</a:t>
            </a:r>
            <a:br>
              <a:rPr lang="fr-FR" sz="4400" b="0" i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</a:br>
            <a:r>
              <a:rPr lang="fr-FR" sz="4400" b="0" i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... forte ou affaiblie ?</a:t>
            </a:r>
            <a:endParaRPr lang="fr-FR" sz="4400" b="0" i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b="0" i="0" baseline="0" dirty="0" smtClean="0">
                <a:solidFill>
                  <a:schemeClr val="bg1"/>
                </a:solidFill>
              </a:rPr>
              <a:t>Chris Botterman, 26 mai 2014</a:t>
            </a:r>
            <a:endParaRPr lang="fr-FR" sz="240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7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4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Formes de concertation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403648" y="1371600"/>
            <a:ext cx="6840760" cy="4896130"/>
            <a:chOff x="838200" y="1371600"/>
            <a:chExt cx="7086600" cy="5139179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985394" y="1371600"/>
              <a:ext cx="1389063" cy="457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>
                <a:buNone/>
              </a:pPr>
              <a:r>
                <a:rPr lang="en-GB" sz="2000" b="0" i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Fédérale</a:t>
              </a:r>
              <a:endParaRPr sz="2000">
                <a:solidFill>
                  <a:schemeClr val="bg1"/>
                </a:solidFill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830888" y="1371600"/>
              <a:ext cx="1560512" cy="457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>
                <a:buNone/>
              </a:pPr>
              <a:r>
                <a:rPr lang="en-GB" sz="2000" b="0" i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Régionale</a:t>
              </a: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838200" y="1905000"/>
              <a:ext cx="2916238" cy="2670175"/>
              <a:chOff x="336" y="1296"/>
              <a:chExt cx="1837" cy="1682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 rot="10800000">
                <a:off x="336" y="1296"/>
                <a:ext cx="459" cy="168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1C307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defTabSz="914400">
                  <a:spcBef>
                    <a:spcPts val="0"/>
                  </a:spcBef>
                  <a:buNone/>
                </a:pPr>
                <a:r>
                  <a:rPr lang="en-GB" sz="2000" b="0" i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Sécurité sociale</a:t>
                </a:r>
                <a:endParaRPr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7"/>
              <p:cNvSpPr>
                <a:spLocks noChangeAspect="1" noChangeArrowheads="1"/>
              </p:cNvSpPr>
              <p:nvPr/>
            </p:nvSpPr>
            <p:spPr bwMode="auto">
              <a:xfrm>
                <a:off x="944" y="1296"/>
                <a:ext cx="1229" cy="56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1C307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spcBef>
                    <a:spcPts val="0"/>
                  </a:spcBef>
                  <a:buNone/>
                </a:pPr>
                <a:r>
                  <a:rPr lang="en-GB" sz="2000" b="0" i="0" dirty="0" err="1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Conseil</a:t>
                </a:r>
                <a:r>
                  <a:rPr lang="en-GB" sz="2000" b="0" i="0" dirty="0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 National </a:t>
                </a:r>
                <a:br>
                  <a:rPr lang="en-GB" sz="2000" b="0" i="0" dirty="0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</a:br>
                <a:r>
                  <a:rPr lang="en-GB" sz="2000" b="0" i="0" dirty="0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du </a:t>
                </a:r>
                <a:r>
                  <a:rPr lang="en-GB" sz="2000" b="0" i="0" dirty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Travail</a:t>
                </a:r>
                <a:endParaRPr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944" y="1856"/>
                <a:ext cx="1229" cy="568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1C307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spcBef>
                    <a:spcPts val="0"/>
                  </a:spcBef>
                  <a:buNone/>
                </a:pPr>
                <a:r>
                  <a:rPr lang="en-GB" sz="2000" b="0" i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Comité paritaire</a:t>
                </a:r>
                <a:endParaRPr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spect="1" noChangeArrowheads="1"/>
              </p:cNvSpPr>
              <p:nvPr/>
            </p:nvSpPr>
            <p:spPr bwMode="auto">
              <a:xfrm>
                <a:off x="944" y="2410"/>
                <a:ext cx="1229" cy="56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1C307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spcBef>
                    <a:spcPts val="0"/>
                  </a:spcBef>
                  <a:buNone/>
                </a:pPr>
                <a:r>
                  <a:rPr lang="en-GB" sz="2000" b="0" i="0" dirty="0" err="1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Conseil</a:t>
                </a:r>
                <a:r>
                  <a:rPr lang="en-GB" sz="2000" b="0" i="0" dirty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 </a:t>
                </a:r>
                <a:r>
                  <a:rPr lang="en-GB" sz="2000" b="0" i="0" dirty="0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/>
                </a:r>
                <a:br>
                  <a:rPr lang="en-GB" sz="2000" b="0" i="0" dirty="0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</a:br>
                <a:r>
                  <a:rPr lang="en-GB" sz="2000" b="0" i="0" dirty="0" err="1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d'entreprise</a:t>
                </a:r>
                <a:endParaRPr lang="en-GB" sz="2000" b="0" i="0" dirty="0">
                  <a:solidFill>
                    <a:schemeClr val="tx1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410200" y="1855788"/>
              <a:ext cx="2438400" cy="271621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1C307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endParaRPr sz="2400">
                <a:solidFill>
                  <a:schemeClr val="tx1"/>
                </a:solidFill>
              </a:endParaRPr>
            </a:p>
            <a:p>
              <a:pPr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2400" b="0" i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SERV</a:t>
              </a:r>
            </a:p>
            <a:p>
              <a:pPr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2400" b="0" i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VESOC</a:t>
              </a:r>
            </a:p>
            <a:p>
              <a:pPr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2400" b="0" i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CESRW</a:t>
              </a:r>
              <a:br>
                <a:rPr lang="en-GB" sz="2400" b="0" i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</a:br>
              <a:r>
                <a:rPr lang="en-GB" sz="2400" b="0" i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676400" y="4513705"/>
              <a:ext cx="2514600" cy="199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defTabSz="914400">
                <a:spcBef>
                  <a:spcPts val="120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20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GB" sz="18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droit du travail</a:t>
              </a:r>
            </a:p>
            <a:p>
              <a:pPr algn="l" defTabSz="914400">
                <a:spcBef>
                  <a:spcPts val="108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18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sécurité sociale</a:t>
              </a:r>
            </a:p>
            <a:p>
              <a:pPr algn="l" defTabSz="914400">
                <a:spcBef>
                  <a:spcPts val="108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18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coût salarial</a:t>
              </a:r>
            </a:p>
            <a:p>
              <a:pPr marL="91440" indent="-91440" algn="l" defTabSz="914400">
                <a:spcBef>
                  <a:spcPts val="108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18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organisme de concertation sociale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5334000" y="4648200"/>
              <a:ext cx="2590800" cy="1768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defTabSz="914400">
                <a:spcBef>
                  <a:spcPts val="120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20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emploi</a:t>
              </a:r>
            </a:p>
            <a:p>
              <a:pPr algn="l" defTabSz="914400">
                <a:spcBef>
                  <a:spcPts val="120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20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formation</a:t>
              </a:r>
            </a:p>
            <a:p>
              <a:pPr algn="l" defTabSz="914400">
                <a:spcBef>
                  <a:spcPts val="120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20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mobilité</a:t>
              </a:r>
            </a:p>
            <a:p>
              <a:pPr algn="l" defTabSz="914400">
                <a:spcBef>
                  <a:spcPts val="120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20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0726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 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914400">
              <a:spcBef>
                <a:spcPts val="768"/>
              </a:spcBef>
              <a:buNone/>
            </a:pPr>
            <a:r>
              <a:rPr lang="fr-FR" sz="3200" b="1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Les négociations interprofessionnelles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Méthodologie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Tous les 2 ans (en moyenne) ont lieu des négociations interprofessionnelles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Un </a:t>
            </a:r>
            <a:r>
              <a:rPr lang="fr-FR" sz="2800" b="0" i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AIP</a:t>
            </a:r>
            <a:r>
              <a:rPr lang="fr-FR" sz="28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: 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un “gentlemen’s agreement” qui crée un cadre de négociations sereines pour les secteurs et les entreprises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d'un organe </a:t>
            </a:r>
            <a:r>
              <a:rPr lang="fr-FR" sz="28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informel : 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 </a:t>
            </a: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groupe des 10</a:t>
            </a:r>
            <a:endParaRPr lang="fr-FR" sz="2800" b="0" i="0" u="sng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10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l" defTabSz="914400">
              <a:spcBef>
                <a:spcPts val="768"/>
              </a:spcBef>
              <a:buNone/>
            </a:pPr>
            <a:r>
              <a:rPr lang="fr-FR" sz="3200" b="1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Groupe des 10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Concertation informelle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Pas de schéma de réunion fixe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Pas d'invitation officielle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Pas de documents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Pas de compte-rendu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N'est mentionné dans aucune loi / </a:t>
            </a:r>
            <a:r>
              <a:rPr lang="fr-FR" sz="32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A.R</a:t>
            </a: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Important :</a:t>
            </a:r>
            <a:endParaRPr lang="fr-FR" sz="32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Confiance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Contact informel du gouvernement (réduction des charges, modifications réglementaires)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Discrétion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Contact avec l'arrière-ban (A-B)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Figure du président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54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Facteurs décisifs pour les négociations interprofessionnelles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Exogènes :</a:t>
            </a:r>
            <a:endParaRPr lang="fr-FR" sz="28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Conjoncture économique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Taux de chômage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Inflation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Marché du travail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Comparaison avec les pays voisins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Gouvernement – situation politique du moment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Evénements</a:t>
            </a: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soudains (inattendus)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Endogènes :</a:t>
            </a:r>
            <a:endParaRPr lang="fr-FR" sz="28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Personnalité des membres du groupe des 10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27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Défis des négociations interprofessionnelles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Améliorer le pouvoir concurrentiel des entreprises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Favoriser l'esprit d'entreprise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Améliorer la qualité des emplois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Optimaliser le fonctionnement du marché du travail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Stimuler l'innovation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…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36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Contenu d'un </a:t>
            </a:r>
            <a:r>
              <a:rPr lang="fr-FR" sz="3200" b="0" i="0" u="sng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AIP</a:t>
            </a:r>
            <a:endParaRPr lang="fr-FR" sz="32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Négociations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Rapport du </a:t>
            </a:r>
            <a:r>
              <a:rPr lang="fr-FR" sz="2400" b="0" i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CCE</a:t>
            </a: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:</a:t>
            </a:r>
            <a:endParaRPr lang="fr-FR" sz="24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Évolution des coûts salariaux dans les 3 pays voisins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Emploi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…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Objectifs de </a:t>
            </a: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Lisbonne :</a:t>
            </a:r>
            <a:endParaRPr lang="fr-FR" sz="24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Efforts de formation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Taux d'emploi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Innovation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Normes EU-2020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Efforts budgétaires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40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Contenu d'un </a:t>
            </a:r>
            <a:r>
              <a:rPr lang="fr-FR" sz="3200" b="0" i="0" u="sng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AIP</a:t>
            </a:r>
            <a:endParaRPr lang="fr-FR" sz="32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Définition d'un cadre pour une série de projets socio-économiques</a:t>
            </a:r>
            <a:b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2600" b="0" i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 : </a:t>
            </a:r>
            <a:r>
              <a:rPr lang="fr-FR" sz="26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réduction des cotisations ONSS de l'employeur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Programmation d'une série de thèmes qui feront l'objet d'une négociation/concertation dans le CNT et dans le </a:t>
            </a:r>
            <a:r>
              <a:rPr lang="fr-FR" sz="28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C.P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.</a:t>
            </a:r>
            <a:b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2600" b="0" i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: </a:t>
            </a:r>
            <a:r>
              <a:rPr lang="fr-FR" sz="26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flexibilité, crédit-temps,…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Détermination d'une cadre servant de référence pour les négociations sectorielles</a:t>
            </a:r>
            <a:b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2600" b="0" i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: </a:t>
            </a:r>
            <a:r>
              <a:rPr lang="fr-FR" sz="26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normes salariales, efforts de formation,…</a:t>
            </a:r>
            <a:endParaRPr lang="fr-FR" sz="2600" b="0" i="1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Thèmes actuels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Compétitivité des entreprises (handicap salarial)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Flexibilisation du marché du travail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Financement de la sécurité sociale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Efforts budgétaires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Discussions sur la formation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Dégressivité des allocations de chômage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Réforme des pensions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…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Évaluation du Pacte des Générations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…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482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: Initiative des partenaires sociaux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Prime de fin d'année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Indexation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: combinaison partenaires sociaux – gouvernement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Prépension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Flexibilité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Crédit-temps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Ecochèques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23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Line 1026"/>
          <p:cNvSpPr>
            <a:spLocks noChangeShapeType="1"/>
          </p:cNvSpPr>
          <p:nvPr/>
        </p:nvSpPr>
        <p:spPr bwMode="auto">
          <a:xfrm>
            <a:off x="5527104" y="3260725"/>
            <a:ext cx="838200" cy="7620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" name="Oval 1027"/>
          <p:cNvSpPr>
            <a:spLocks noChangeArrowheads="1"/>
          </p:cNvSpPr>
          <p:nvPr/>
        </p:nvSpPr>
        <p:spPr bwMode="auto">
          <a:xfrm>
            <a:off x="2442120" y="1889125"/>
            <a:ext cx="4722168" cy="1519238"/>
          </a:xfrm>
          <a:prstGeom prst="ellipse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400" b="1" i="0" dirty="0" smtClean="0">
                <a:latin typeface="Arial"/>
              </a:rPr>
              <a:t>Partenaires sociaux fédéraux</a:t>
            </a:r>
            <a:endParaRPr lang="fr-FR" sz="2400" dirty="0" smtClean="0"/>
          </a:p>
          <a:p>
            <a:pPr algn="ctr" defTabSz="914400">
              <a:spcBef>
                <a:spcPts val="0"/>
              </a:spcBef>
              <a:buNone/>
            </a:pPr>
            <a:r>
              <a:rPr lang="fr-FR" sz="2000" b="0" i="0" dirty="0" smtClean="0">
                <a:latin typeface="Arial"/>
              </a:rPr>
              <a:t>Syndicats - employeurs</a:t>
            </a:r>
            <a:endParaRPr lang="fr-FR" sz="2000" b="0" i="0" dirty="0">
              <a:latin typeface="Arial"/>
            </a:endParaRPr>
          </a:p>
        </p:txBody>
      </p:sp>
      <p:sp>
        <p:nvSpPr>
          <p:cNvPr id="7" name="Line 1028"/>
          <p:cNvSpPr>
            <a:spLocks noChangeShapeType="1"/>
          </p:cNvSpPr>
          <p:nvPr/>
        </p:nvSpPr>
        <p:spPr bwMode="auto">
          <a:xfrm flipH="1">
            <a:off x="3317304" y="3260725"/>
            <a:ext cx="685800" cy="7620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647328" y="4022725"/>
            <a:ext cx="3276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>
              <a:spcBef>
                <a:spcPts val="1200"/>
              </a:spcBef>
              <a:buNone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Concertation sociale :</a:t>
            </a:r>
          </a:p>
          <a:p>
            <a:pPr algn="l" defTabSz="914400">
              <a:spcBef>
                <a:spcPts val="1200"/>
              </a:spcBef>
              <a:buFontTx/>
              <a:buChar char="•"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 Conseil National du Travail</a:t>
            </a:r>
          </a:p>
          <a:p>
            <a:pPr algn="l" defTabSz="914400">
              <a:spcBef>
                <a:spcPts val="1200"/>
              </a:spcBef>
              <a:buFontTx/>
              <a:buChar char="•"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 Comités paritaires</a:t>
            </a:r>
          </a:p>
          <a:p>
            <a:pPr algn="l" defTabSz="914400">
              <a:spcBef>
                <a:spcPts val="1200"/>
              </a:spcBef>
              <a:buFontTx/>
              <a:buChar char="•"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 Entreprise</a:t>
            </a:r>
            <a:endParaRPr lang="fr-FR" sz="20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9" name="Rectangle 1030"/>
          <p:cNvSpPr>
            <a:spLocks noChangeArrowheads="1"/>
          </p:cNvSpPr>
          <p:nvPr/>
        </p:nvSpPr>
        <p:spPr bwMode="auto">
          <a:xfrm>
            <a:off x="3393504" y="44799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err="1" smtClean="0">
                <a:latin typeface="Arial"/>
                <a:ea typeface="+mn-ea"/>
                <a:cs typeface="+mn-cs"/>
              </a:rPr>
              <a:t>CCT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0" name="Rectangle 1031"/>
          <p:cNvSpPr>
            <a:spLocks noChangeArrowheads="1"/>
          </p:cNvSpPr>
          <p:nvPr/>
        </p:nvSpPr>
        <p:spPr bwMode="auto">
          <a:xfrm>
            <a:off x="3393504" y="49371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err="1" smtClean="0">
                <a:latin typeface="Arial"/>
                <a:ea typeface="+mn-ea"/>
                <a:cs typeface="+mn-cs"/>
              </a:rPr>
              <a:t>CCT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32"/>
          <p:cNvSpPr>
            <a:spLocks noChangeArrowheads="1"/>
          </p:cNvSpPr>
          <p:nvPr/>
        </p:nvSpPr>
        <p:spPr bwMode="auto">
          <a:xfrm>
            <a:off x="3393504" y="53943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err="1" smtClean="0">
                <a:latin typeface="Arial"/>
                <a:ea typeface="+mn-ea"/>
                <a:cs typeface="+mn-cs"/>
              </a:rPr>
              <a:t>CCT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2" name="Rectangle 1033"/>
          <p:cNvSpPr>
            <a:spLocks noChangeArrowheads="1"/>
          </p:cNvSpPr>
          <p:nvPr/>
        </p:nvSpPr>
        <p:spPr bwMode="auto">
          <a:xfrm>
            <a:off x="4384104" y="44799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smtClean="0">
                <a:latin typeface="Arial"/>
                <a:ea typeface="+mn-ea"/>
                <a:cs typeface="+mn-cs"/>
              </a:rPr>
              <a:t>Avis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3" name="Text Box 1034"/>
          <p:cNvSpPr txBox="1">
            <a:spLocks noChangeArrowheads="1"/>
          </p:cNvSpPr>
          <p:nvPr/>
        </p:nvSpPr>
        <p:spPr bwMode="auto">
          <a:xfrm>
            <a:off x="5603304" y="4022725"/>
            <a:ext cx="327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>
              <a:spcBef>
                <a:spcPts val="1200"/>
              </a:spcBef>
              <a:buNone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Sécurité </a:t>
            </a:r>
            <a:r>
              <a:rPr lang="fr-FR" sz="2000" b="0" i="0" smtClean="0">
                <a:latin typeface="Arial"/>
                <a:ea typeface="+mn-ea"/>
                <a:cs typeface="+mn-cs"/>
              </a:rPr>
              <a:t>sociale :</a:t>
            </a:r>
            <a:endParaRPr lang="fr-FR" sz="2000" b="0" i="0" dirty="0" smtClean="0">
              <a:latin typeface="Arial"/>
              <a:ea typeface="+mn-ea"/>
              <a:cs typeface="+mn-cs"/>
            </a:endParaRPr>
          </a:p>
          <a:p>
            <a:pPr algn="l" defTabSz="914400">
              <a:spcBef>
                <a:spcPts val="1200"/>
              </a:spcBef>
              <a:buFontTx/>
              <a:buChar char="•"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 Gestion paritaire</a:t>
            </a:r>
          </a:p>
          <a:p>
            <a:pPr algn="l" defTabSz="914400">
              <a:spcBef>
                <a:spcPts val="1200"/>
              </a:spcBef>
              <a:buFontTx/>
              <a:buChar char="•"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 Parastataux sociaux</a:t>
            </a:r>
            <a:endParaRPr lang="fr-FR" sz="20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4" name="Rectangle 1035"/>
          <p:cNvSpPr>
            <a:spLocks noChangeArrowheads="1"/>
          </p:cNvSpPr>
          <p:nvPr/>
        </p:nvSpPr>
        <p:spPr bwMode="auto">
          <a:xfrm>
            <a:off x="8194104" y="44799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smtClean="0">
                <a:latin typeface="Arial"/>
                <a:ea typeface="+mn-ea"/>
                <a:cs typeface="+mn-cs"/>
              </a:rPr>
              <a:t>Gestion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5" name="Rectangle 1036"/>
          <p:cNvSpPr>
            <a:spLocks noChangeArrowheads="1"/>
          </p:cNvSpPr>
          <p:nvPr/>
        </p:nvSpPr>
        <p:spPr bwMode="auto">
          <a:xfrm>
            <a:off x="8194104" y="49371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smtClean="0">
                <a:latin typeface="Arial"/>
                <a:ea typeface="+mn-ea"/>
                <a:cs typeface="+mn-cs"/>
              </a:rPr>
              <a:t>Avis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2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  <p:bldP spid="7" grpId="0" animBg="1"/>
      <p:bldP spid="8" grpId="0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utoUpdateAnimBg="0"/>
      <p:bldP spid="14" grpId="0" animBg="1" autoUpdateAnimBg="0"/>
      <p:bldP spid="1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Sommaire :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66928" indent="-566928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romanU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Contexte historique...</a:t>
            </a:r>
          </a:p>
          <a:p>
            <a:pPr marL="566928" indent="-566928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romanU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Rayon d'action des partenaires sociaux</a:t>
            </a:r>
          </a:p>
          <a:p>
            <a:pPr marL="566928" indent="-566928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romanU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Les partenaires sociaux : qui sont-ils ?</a:t>
            </a:r>
          </a:p>
          <a:p>
            <a:pPr marL="566928" indent="-566928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romanU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Formes de concertation sociale</a:t>
            </a:r>
          </a:p>
          <a:p>
            <a:pPr marL="969264" lvl="1" indent="-566928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AutoNum type="alphaLcPeriod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Concertation informelle</a:t>
            </a:r>
          </a:p>
          <a:p>
            <a:pPr marL="969264" lvl="1" indent="-566928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AutoNum type="alphaLcPeriod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Concertation formelle</a:t>
            </a:r>
          </a:p>
          <a:p>
            <a:pPr marL="1371600" lvl="2" indent="-566928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AutoNum type="romanLcPeriod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Gestion paritaire de la sécurité sociale</a:t>
            </a:r>
          </a:p>
          <a:p>
            <a:pPr marL="1371600" lvl="2" indent="-566928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AutoNum type="romanLcPeriod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Organes extérieurs à l'entreprise (p.ex. CNT)</a:t>
            </a:r>
          </a:p>
          <a:p>
            <a:pPr marL="1371600" lvl="2" indent="-566928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AutoNum type="romanLcPeriod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Organes internes de l'entreprise (p.ex.. CE, CPPT)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93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Gestion paritaire de la sécurité sociale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Organes externes aux entreprises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National du Travail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Comités paritaires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Organes internes des entreprises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Conseils d'entreprise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 pour la prévention et la protection au travail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Délégation syndicale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1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Gestion paritaire de la sécurité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21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4548005"/>
              </p:ext>
            </p:extLst>
          </p:nvPr>
        </p:nvGraphicFramePr>
        <p:xfrm>
          <a:off x="793750" y="2466975"/>
          <a:ext cx="8201025" cy="2616200"/>
        </p:xfrm>
        <a:graphic>
          <a:graphicData uri="http://schemas.openxmlformats.org/presentationml/2006/ole">
            <p:oleObj spid="_x0000_s1030" name="Organization Chart" r:id="rId3" imgW="8229600" imgH="2584440" progId="OrgPlusWOPX.4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282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Gestion paritaire de la sécurité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du comité de gestion sociale </a:t>
            </a:r>
            <a:r>
              <a:rPr lang="fr-FR" sz="3200" b="0" i="0" u="sng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parastatale :</a:t>
            </a:r>
            <a:endParaRPr lang="fr-FR" sz="32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Principe = paritaire avec le commissaire du </a:t>
            </a:r>
            <a:r>
              <a:rPr lang="fr-FR" sz="28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gouvernement :</a:t>
            </a:r>
            <a:endParaRPr lang="fr-FR" sz="28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Président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Représentants des employeurs + syndicats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+ Mutuelles (secteur soins de santé et allocations)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+ Organismes de la famille (allocations familiales)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+ Gouvernement (gestion globale)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22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5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Gestion paritaire de la sécurité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  <a:endParaRPr lang="fr-FR" sz="32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Influence la législation sur la sécurité sociale</a:t>
            </a:r>
            <a:b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2400" b="0" i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 : </a:t>
            </a:r>
            <a:r>
              <a:rPr lang="fr-FR" sz="24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diminution des cotisations des employeurs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Exercer un contrôle de la gestion de la sécurité sociale et de son efficacité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23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8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National du Travail (CNT)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Parité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Président et adjoints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Représentants des employeurs (11) et syndicats (11)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Nomination par arrêté royal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Président : 6 ans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Autres membres : 4 ans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24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8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National du Travail (CNT)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Conseils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Destinés aux ministres ou au Parlement dans les matières sociales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De sa propre initiative ou sur demande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Avis sur tous les projets de loi à portée sociale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Avis sur tous les A.R. à portée sociale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Négociations sur les conventions collectives de travail interprofessionnelles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: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Revenu mensuel minimum moyen garanti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Crédit-temps – interruption de carrière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Prépension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Motivation de licenciement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Outplacement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109 ont déjà été signés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 complémentaire des comités paritaires non actifs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25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8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Comités paritaires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Principe: un comité paritaire par secteur économique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par arrêté royal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Territoire : pays – région – autre entité locale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Parité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Président + adjoint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Nombre égal de représentants des employeurs et des syndicats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Nomination par arrêté royal : 4 ans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26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1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Comités paritaires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Agriculture et horticulture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Dans le secteur agricole et horticole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 paritaire pour le secteur agricole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 paritaire pour le secteur horticole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Ensuite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3 fonds de sécurité d'existence :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Agriculture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Horticulture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Aménagement de jardin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2 </a:t>
            </a:r>
            <a:r>
              <a:rPr lang="fr-FR" sz="20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asbl</a:t>
            </a: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de formation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EDU</a:t>
            </a: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+ (Flandre)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Mission Wallonne (Wallonie)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du comité paritaire :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 fonction de la représentativité :</a:t>
            </a:r>
          </a:p>
          <a:p>
            <a:pPr marL="2514600" lvl="5" indent="-228600" algn="l" defTabSz="914400">
              <a:spcBef>
                <a:spcPts val="480"/>
              </a:spcBef>
              <a:buClr>
                <a:schemeClr val="tx1"/>
              </a:buClr>
              <a:buFont typeface="Arial"/>
              <a:buChar char="•"/>
            </a:pPr>
            <a:r>
              <a:rPr lang="fr-FR" sz="2000" b="0" i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Nombre de membres</a:t>
            </a:r>
          </a:p>
          <a:p>
            <a:pPr marL="2514600" lvl="5" indent="-228600" algn="l" defTabSz="914400">
              <a:spcBef>
                <a:spcPts val="480"/>
              </a:spcBef>
              <a:buClr>
                <a:schemeClr val="tx1"/>
              </a:buClr>
              <a:buFont typeface="Arial"/>
              <a:buChar char="•"/>
            </a:pPr>
            <a:r>
              <a:rPr lang="fr-FR" sz="2000" b="0" i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Compétence sur tout le territoire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Les mandats sont répartis selon la force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Parité du nombre de représentants des employeurs et des travailleurs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27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9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Comités paritaires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Négociations sur les </a:t>
            </a:r>
            <a:r>
              <a:rPr lang="fr-FR" sz="24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CCT</a:t>
            </a: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sectorielles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Prévention et médiation pour chaque différend entre les employeurs et les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Conseils au CNT et au gouvernement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Sujets fixes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Levée de la protection des représentants des travailleurs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Règles en matière de conflits collectifs : notification, revendication,…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9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Comités paritaires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dans le secteur agricole et </a:t>
            </a:r>
            <a:r>
              <a:rPr lang="fr-FR" sz="2800" b="0" i="0" u="sng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horticole :</a:t>
            </a:r>
            <a:endParaRPr lang="fr-FR" sz="28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Flexibilité du temps de travail (11 h/jour – 50 h/sem.)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Formation – écolage (coût salarial solidarisé)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Classification des fonctions et salaires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Outplacement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Plan pour l'engagement d'autres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Dispositions relatives au travail saisonnier dans le secteur agricole et </a:t>
            </a: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horticole :</a:t>
            </a:r>
            <a:endParaRPr lang="fr-FR" sz="24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Négociations :</a:t>
            </a:r>
            <a:endParaRPr lang="fr-FR" sz="28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Un contact informel est très important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Équilibres</a:t>
            </a:r>
          </a:p>
          <a:p>
            <a:pPr marL="740664" lvl="1" indent="-283464" algn="l" defTabSz="914400">
              <a:spcBef>
                <a:spcPts val="0"/>
              </a:spcBef>
              <a:buFont typeface="Arial"/>
              <a:buChar char="–"/>
            </a:pP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29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Contexte historique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1944: Pacte de Solidarité sociale</a:t>
            </a:r>
            <a:endParaRPr lang="fr-FR" sz="3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Besluitwet 30-12-19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5770" y="2081109"/>
            <a:ext cx="5622574" cy="39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8669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d'entreprise 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de concertation)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Entreprise &gt; 100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Tous les 4 ans : Élections des représentants du personnel par les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proposés sur des listes des organisations syndicales ou des organisations représentant les cadres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Employeur + ses représentants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élus lors des élections sociales dont le nombre dépend du nombre d'employés dans l'entreprise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Réunions mensuelles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30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6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d'entreprise 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de concertation)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Matières sociales :</a:t>
            </a:r>
          </a:p>
          <a:p>
            <a:pPr marL="1828800" lvl="3" indent="-4572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Décision : règlement du travail – vacances annuelles collectives</a:t>
            </a:r>
          </a:p>
          <a:p>
            <a:pPr marL="1828800" lvl="3" indent="-4572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Contrôle : application de la législation sociale</a:t>
            </a:r>
          </a:p>
          <a:p>
            <a:pPr marL="1828800" lvl="3" indent="-4572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et information :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Organisation du travail, conditions de travail, emploi, politique du personnel, formation,…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Licenciement collectif, restructuration, fusion, reconversion,…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Élections sociales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31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7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d'entreprise 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de concertation)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Matières économiques et financières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et information :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Statuts de l'entreprise, position concurrentielle, production &amp; productivité, structure financière, plan comptable, comptes annuels, frais du personnel répartis…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Certification des comptes par les réviseurs d'entreprise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32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0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 pour la prévention et la protection au travail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de concertation)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Entreprise &gt; 50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Tous les 4 ans : Élections des représentants du personnel par les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proposés sur des listes des organisations syndicales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Employeur + ses représentants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élus lors des élections sociales dont le nombre dépend du nombre d'employés dans l'entreprise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Conseillers en prévention (médecin du travail et responsable de la prévention)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Réunions mensuelles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33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3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 pour la prévention et la protection au travail 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de concertation)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et information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Sécurité, hygiène et santé des travailleurs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Identification des risques professionnels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Nomination du médecin du travail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Élections sociales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Codécision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Nomination du responsable de la prévention 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34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4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3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Délégation syndicale 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qui fait connaître les exigences)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Entreprises concernées déterminées par le comité paritaire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Tous les 4 ans : désignation par les organisations syndicales ou élection par le personnel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proposés par les organisations syndicales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Employeur + ses représentants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élus ou désignés et dont le nombre est déterminé par le comité paritaire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35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7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3"/>
            </a:pPr>
            <a:r>
              <a:rPr lang="fr-FR" sz="3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Délégation syndicale </a:t>
            </a:r>
            <a:r>
              <a:rPr lang="fr-FR" sz="3200" b="0" i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qui fait connaître les exigences)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Relations de travail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Négociations pour la conclusion de CCT d'entreprise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Application de la législation sociale, des CCT, du règlement du travail et des contrats de travail individuels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 l'absence d'un conseil d'entreprise : reprise de certaines compétences sociales</a:t>
            </a:r>
            <a:endParaRPr lang="fr-FR" sz="2400" b="0" i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36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3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Contexte historique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1960: Accords centraux (AIP)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1976: Interventionnisme du gouvernement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1986 : autonomie (partiellement) récupérée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Les années ‘90 : Modération salariale et pouvoir concurrentiel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21</a:t>
            </a:r>
            <a:r>
              <a:rPr lang="fr-FR" sz="3200" b="0" i="0" baseline="3000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ème</a:t>
            </a: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siècle…</a:t>
            </a:r>
            <a:endParaRPr lang="fr-FR" sz="3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80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Rayon d'action des partenaires sociaux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136848" y="1628800"/>
            <a:ext cx="7467600" cy="4572000"/>
            <a:chOff x="762000" y="1752600"/>
            <a:chExt cx="7467600" cy="4572000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024188" y="3181350"/>
              <a:ext cx="3276600" cy="1543050"/>
            </a:xfrm>
            <a:custGeom>
              <a:avLst/>
              <a:gdLst>
                <a:gd name="T0" fmla="*/ 1137 w 2064"/>
                <a:gd name="T1" fmla="*/ 3 h 972"/>
                <a:gd name="T2" fmla="*/ 1334 w 2064"/>
                <a:gd name="T3" fmla="*/ 21 h 972"/>
                <a:gd name="T4" fmla="*/ 1515 w 2064"/>
                <a:gd name="T5" fmla="*/ 54 h 972"/>
                <a:gd name="T6" fmla="*/ 1684 w 2064"/>
                <a:gd name="T7" fmla="*/ 108 h 972"/>
                <a:gd name="T8" fmla="*/ 1798 w 2064"/>
                <a:gd name="T9" fmla="*/ 160 h 972"/>
                <a:gd name="T10" fmla="*/ 1865 w 2064"/>
                <a:gd name="T11" fmla="*/ 196 h 972"/>
                <a:gd name="T12" fmla="*/ 1922 w 2064"/>
                <a:gd name="T13" fmla="*/ 235 h 972"/>
                <a:gd name="T14" fmla="*/ 1967 w 2064"/>
                <a:gd name="T15" fmla="*/ 278 h 972"/>
                <a:gd name="T16" fmla="*/ 2007 w 2064"/>
                <a:gd name="T17" fmla="*/ 320 h 972"/>
                <a:gd name="T18" fmla="*/ 2034 w 2064"/>
                <a:gd name="T19" fmla="*/ 365 h 972"/>
                <a:gd name="T20" fmla="*/ 2055 w 2064"/>
                <a:gd name="T21" fmla="*/ 410 h 972"/>
                <a:gd name="T22" fmla="*/ 2064 w 2064"/>
                <a:gd name="T23" fmla="*/ 462 h 972"/>
                <a:gd name="T24" fmla="*/ 2064 w 2064"/>
                <a:gd name="T25" fmla="*/ 510 h 972"/>
                <a:gd name="T26" fmla="*/ 2055 w 2064"/>
                <a:gd name="T27" fmla="*/ 558 h 972"/>
                <a:gd name="T28" fmla="*/ 2034 w 2064"/>
                <a:gd name="T29" fmla="*/ 604 h 972"/>
                <a:gd name="T30" fmla="*/ 2007 w 2064"/>
                <a:gd name="T31" fmla="*/ 649 h 972"/>
                <a:gd name="T32" fmla="*/ 1967 w 2064"/>
                <a:gd name="T33" fmla="*/ 691 h 972"/>
                <a:gd name="T34" fmla="*/ 1922 w 2064"/>
                <a:gd name="T35" fmla="*/ 734 h 972"/>
                <a:gd name="T36" fmla="*/ 1865 w 2064"/>
                <a:gd name="T37" fmla="*/ 773 h 972"/>
                <a:gd name="T38" fmla="*/ 1798 w 2064"/>
                <a:gd name="T39" fmla="*/ 812 h 972"/>
                <a:gd name="T40" fmla="*/ 1684 w 2064"/>
                <a:gd name="T41" fmla="*/ 863 h 972"/>
                <a:gd name="T42" fmla="*/ 1515 w 2064"/>
                <a:gd name="T43" fmla="*/ 915 h 972"/>
                <a:gd name="T44" fmla="*/ 1334 w 2064"/>
                <a:gd name="T45" fmla="*/ 951 h 972"/>
                <a:gd name="T46" fmla="*/ 1137 w 2064"/>
                <a:gd name="T47" fmla="*/ 969 h 972"/>
                <a:gd name="T48" fmla="*/ 926 w 2064"/>
                <a:gd name="T49" fmla="*/ 969 h 972"/>
                <a:gd name="T50" fmla="*/ 730 w 2064"/>
                <a:gd name="T51" fmla="*/ 951 h 972"/>
                <a:gd name="T52" fmla="*/ 546 w 2064"/>
                <a:gd name="T53" fmla="*/ 915 h 972"/>
                <a:gd name="T54" fmla="*/ 380 w 2064"/>
                <a:gd name="T55" fmla="*/ 863 h 972"/>
                <a:gd name="T56" fmla="*/ 265 w 2064"/>
                <a:gd name="T57" fmla="*/ 812 h 972"/>
                <a:gd name="T58" fmla="*/ 199 w 2064"/>
                <a:gd name="T59" fmla="*/ 773 h 972"/>
                <a:gd name="T60" fmla="*/ 141 w 2064"/>
                <a:gd name="T61" fmla="*/ 734 h 972"/>
                <a:gd name="T62" fmla="*/ 96 w 2064"/>
                <a:gd name="T63" fmla="*/ 691 h 972"/>
                <a:gd name="T64" fmla="*/ 57 w 2064"/>
                <a:gd name="T65" fmla="*/ 649 h 972"/>
                <a:gd name="T66" fmla="*/ 30 w 2064"/>
                <a:gd name="T67" fmla="*/ 604 h 972"/>
                <a:gd name="T68" fmla="*/ 12 w 2064"/>
                <a:gd name="T69" fmla="*/ 558 h 972"/>
                <a:gd name="T70" fmla="*/ 3 w 2064"/>
                <a:gd name="T71" fmla="*/ 510 h 972"/>
                <a:gd name="T72" fmla="*/ 3 w 2064"/>
                <a:gd name="T73" fmla="*/ 462 h 972"/>
                <a:gd name="T74" fmla="*/ 12 w 2064"/>
                <a:gd name="T75" fmla="*/ 410 h 972"/>
                <a:gd name="T76" fmla="*/ 30 w 2064"/>
                <a:gd name="T77" fmla="*/ 365 h 972"/>
                <a:gd name="T78" fmla="*/ 57 w 2064"/>
                <a:gd name="T79" fmla="*/ 320 h 972"/>
                <a:gd name="T80" fmla="*/ 96 w 2064"/>
                <a:gd name="T81" fmla="*/ 278 h 972"/>
                <a:gd name="T82" fmla="*/ 141 w 2064"/>
                <a:gd name="T83" fmla="*/ 235 h 972"/>
                <a:gd name="T84" fmla="*/ 199 w 2064"/>
                <a:gd name="T85" fmla="*/ 196 h 972"/>
                <a:gd name="T86" fmla="*/ 265 w 2064"/>
                <a:gd name="T87" fmla="*/ 160 h 972"/>
                <a:gd name="T88" fmla="*/ 380 w 2064"/>
                <a:gd name="T89" fmla="*/ 108 h 972"/>
                <a:gd name="T90" fmla="*/ 546 w 2064"/>
                <a:gd name="T91" fmla="*/ 54 h 972"/>
                <a:gd name="T92" fmla="*/ 730 w 2064"/>
                <a:gd name="T93" fmla="*/ 21 h 972"/>
                <a:gd name="T94" fmla="*/ 926 w 2064"/>
                <a:gd name="T95" fmla="*/ 3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64" h="972">
                  <a:moveTo>
                    <a:pt x="1032" y="0"/>
                  </a:moveTo>
                  <a:lnTo>
                    <a:pt x="1137" y="3"/>
                  </a:lnTo>
                  <a:lnTo>
                    <a:pt x="1237" y="9"/>
                  </a:lnTo>
                  <a:lnTo>
                    <a:pt x="1334" y="21"/>
                  </a:lnTo>
                  <a:lnTo>
                    <a:pt x="1427" y="36"/>
                  </a:lnTo>
                  <a:lnTo>
                    <a:pt x="1515" y="54"/>
                  </a:lnTo>
                  <a:lnTo>
                    <a:pt x="1602" y="81"/>
                  </a:lnTo>
                  <a:lnTo>
                    <a:pt x="1684" y="108"/>
                  </a:lnTo>
                  <a:lnTo>
                    <a:pt x="1762" y="142"/>
                  </a:lnTo>
                  <a:lnTo>
                    <a:pt x="1798" y="160"/>
                  </a:lnTo>
                  <a:lnTo>
                    <a:pt x="1832" y="178"/>
                  </a:lnTo>
                  <a:lnTo>
                    <a:pt x="1865" y="196"/>
                  </a:lnTo>
                  <a:lnTo>
                    <a:pt x="1892" y="217"/>
                  </a:lnTo>
                  <a:lnTo>
                    <a:pt x="1922" y="235"/>
                  </a:lnTo>
                  <a:lnTo>
                    <a:pt x="1946" y="256"/>
                  </a:lnTo>
                  <a:lnTo>
                    <a:pt x="1967" y="278"/>
                  </a:lnTo>
                  <a:lnTo>
                    <a:pt x="1988" y="299"/>
                  </a:lnTo>
                  <a:lnTo>
                    <a:pt x="2007" y="320"/>
                  </a:lnTo>
                  <a:lnTo>
                    <a:pt x="2022" y="344"/>
                  </a:lnTo>
                  <a:lnTo>
                    <a:pt x="2034" y="365"/>
                  </a:lnTo>
                  <a:lnTo>
                    <a:pt x="2046" y="389"/>
                  </a:lnTo>
                  <a:lnTo>
                    <a:pt x="2055" y="410"/>
                  </a:lnTo>
                  <a:lnTo>
                    <a:pt x="2058" y="435"/>
                  </a:lnTo>
                  <a:lnTo>
                    <a:pt x="2064" y="462"/>
                  </a:lnTo>
                  <a:lnTo>
                    <a:pt x="2064" y="486"/>
                  </a:lnTo>
                  <a:lnTo>
                    <a:pt x="2064" y="510"/>
                  </a:lnTo>
                  <a:lnTo>
                    <a:pt x="2058" y="534"/>
                  </a:lnTo>
                  <a:lnTo>
                    <a:pt x="2055" y="558"/>
                  </a:lnTo>
                  <a:lnTo>
                    <a:pt x="2046" y="583"/>
                  </a:lnTo>
                  <a:lnTo>
                    <a:pt x="2034" y="604"/>
                  </a:lnTo>
                  <a:lnTo>
                    <a:pt x="2022" y="628"/>
                  </a:lnTo>
                  <a:lnTo>
                    <a:pt x="2007" y="649"/>
                  </a:lnTo>
                  <a:lnTo>
                    <a:pt x="1988" y="670"/>
                  </a:lnTo>
                  <a:lnTo>
                    <a:pt x="1967" y="691"/>
                  </a:lnTo>
                  <a:lnTo>
                    <a:pt x="1946" y="712"/>
                  </a:lnTo>
                  <a:lnTo>
                    <a:pt x="1922" y="734"/>
                  </a:lnTo>
                  <a:lnTo>
                    <a:pt x="1892" y="755"/>
                  </a:lnTo>
                  <a:lnTo>
                    <a:pt x="1865" y="773"/>
                  </a:lnTo>
                  <a:lnTo>
                    <a:pt x="1832" y="791"/>
                  </a:lnTo>
                  <a:lnTo>
                    <a:pt x="1798" y="812"/>
                  </a:lnTo>
                  <a:lnTo>
                    <a:pt x="1762" y="830"/>
                  </a:lnTo>
                  <a:lnTo>
                    <a:pt x="1684" y="863"/>
                  </a:lnTo>
                  <a:lnTo>
                    <a:pt x="1602" y="891"/>
                  </a:lnTo>
                  <a:lnTo>
                    <a:pt x="1515" y="915"/>
                  </a:lnTo>
                  <a:lnTo>
                    <a:pt x="1427" y="936"/>
                  </a:lnTo>
                  <a:lnTo>
                    <a:pt x="1334" y="951"/>
                  </a:lnTo>
                  <a:lnTo>
                    <a:pt x="1237" y="963"/>
                  </a:lnTo>
                  <a:lnTo>
                    <a:pt x="1137" y="969"/>
                  </a:lnTo>
                  <a:lnTo>
                    <a:pt x="1032" y="972"/>
                  </a:lnTo>
                  <a:lnTo>
                    <a:pt x="926" y="969"/>
                  </a:lnTo>
                  <a:lnTo>
                    <a:pt x="826" y="963"/>
                  </a:lnTo>
                  <a:lnTo>
                    <a:pt x="730" y="951"/>
                  </a:lnTo>
                  <a:lnTo>
                    <a:pt x="636" y="936"/>
                  </a:lnTo>
                  <a:lnTo>
                    <a:pt x="546" y="915"/>
                  </a:lnTo>
                  <a:lnTo>
                    <a:pt x="461" y="891"/>
                  </a:lnTo>
                  <a:lnTo>
                    <a:pt x="380" y="863"/>
                  </a:lnTo>
                  <a:lnTo>
                    <a:pt x="301" y="830"/>
                  </a:lnTo>
                  <a:lnTo>
                    <a:pt x="265" y="812"/>
                  </a:lnTo>
                  <a:lnTo>
                    <a:pt x="232" y="791"/>
                  </a:lnTo>
                  <a:lnTo>
                    <a:pt x="199" y="773"/>
                  </a:lnTo>
                  <a:lnTo>
                    <a:pt x="169" y="755"/>
                  </a:lnTo>
                  <a:lnTo>
                    <a:pt x="141" y="734"/>
                  </a:lnTo>
                  <a:lnTo>
                    <a:pt x="117" y="712"/>
                  </a:lnTo>
                  <a:lnTo>
                    <a:pt x="96" y="691"/>
                  </a:lnTo>
                  <a:lnTo>
                    <a:pt x="75" y="670"/>
                  </a:lnTo>
                  <a:lnTo>
                    <a:pt x="57" y="649"/>
                  </a:lnTo>
                  <a:lnTo>
                    <a:pt x="42" y="628"/>
                  </a:lnTo>
                  <a:lnTo>
                    <a:pt x="30" y="604"/>
                  </a:lnTo>
                  <a:lnTo>
                    <a:pt x="18" y="583"/>
                  </a:lnTo>
                  <a:lnTo>
                    <a:pt x="12" y="558"/>
                  </a:lnTo>
                  <a:lnTo>
                    <a:pt x="6" y="534"/>
                  </a:lnTo>
                  <a:lnTo>
                    <a:pt x="3" y="510"/>
                  </a:lnTo>
                  <a:lnTo>
                    <a:pt x="0" y="486"/>
                  </a:lnTo>
                  <a:lnTo>
                    <a:pt x="3" y="462"/>
                  </a:lnTo>
                  <a:lnTo>
                    <a:pt x="6" y="435"/>
                  </a:lnTo>
                  <a:lnTo>
                    <a:pt x="12" y="410"/>
                  </a:lnTo>
                  <a:lnTo>
                    <a:pt x="18" y="389"/>
                  </a:lnTo>
                  <a:lnTo>
                    <a:pt x="30" y="365"/>
                  </a:lnTo>
                  <a:lnTo>
                    <a:pt x="42" y="344"/>
                  </a:lnTo>
                  <a:lnTo>
                    <a:pt x="57" y="320"/>
                  </a:lnTo>
                  <a:lnTo>
                    <a:pt x="75" y="299"/>
                  </a:lnTo>
                  <a:lnTo>
                    <a:pt x="96" y="278"/>
                  </a:lnTo>
                  <a:lnTo>
                    <a:pt x="117" y="256"/>
                  </a:lnTo>
                  <a:lnTo>
                    <a:pt x="141" y="235"/>
                  </a:lnTo>
                  <a:lnTo>
                    <a:pt x="169" y="217"/>
                  </a:lnTo>
                  <a:lnTo>
                    <a:pt x="199" y="196"/>
                  </a:lnTo>
                  <a:lnTo>
                    <a:pt x="232" y="178"/>
                  </a:lnTo>
                  <a:lnTo>
                    <a:pt x="265" y="160"/>
                  </a:lnTo>
                  <a:lnTo>
                    <a:pt x="301" y="142"/>
                  </a:lnTo>
                  <a:lnTo>
                    <a:pt x="380" y="108"/>
                  </a:lnTo>
                  <a:lnTo>
                    <a:pt x="461" y="81"/>
                  </a:lnTo>
                  <a:lnTo>
                    <a:pt x="546" y="54"/>
                  </a:lnTo>
                  <a:lnTo>
                    <a:pt x="636" y="36"/>
                  </a:lnTo>
                  <a:lnTo>
                    <a:pt x="730" y="21"/>
                  </a:lnTo>
                  <a:lnTo>
                    <a:pt x="826" y="9"/>
                  </a:lnTo>
                  <a:lnTo>
                    <a:pt x="926" y="3"/>
                  </a:lnTo>
                  <a:lnTo>
                    <a:pt x="1032" y="0"/>
                  </a:lnTo>
                </a:path>
              </a:pathLst>
            </a:custGeom>
            <a:solidFill>
              <a:srgbClr val="FF7C80"/>
            </a:solidFill>
            <a:ln w="3175" cap="flat" cmpd="sng">
              <a:solidFill>
                <a:srgbClr val="1C307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387725" y="3657600"/>
              <a:ext cx="2555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Bef>
                  <a:spcPts val="0"/>
                </a:spcBef>
                <a:buNone/>
              </a:pPr>
              <a:r>
                <a:rPr lang="en-GB" sz="2400" b="1" i="0" dirty="0" err="1">
                  <a:latin typeface="Arial"/>
                  <a:ea typeface="+mn-ea"/>
                  <a:cs typeface="+mn-cs"/>
                </a:rPr>
                <a:t>Partenaires</a:t>
              </a:r>
              <a:r>
                <a:rPr lang="en-GB" sz="2400" b="1" i="0" dirty="0">
                  <a:latin typeface="Arial"/>
                  <a:ea typeface="+mn-ea"/>
                  <a:cs typeface="+mn-cs"/>
                </a:rPr>
                <a:t> </a:t>
              </a:r>
              <a:r>
                <a:rPr lang="en-GB" sz="2400" b="1" i="0" dirty="0" err="1">
                  <a:latin typeface="Arial"/>
                  <a:ea typeface="+mn-ea"/>
                  <a:cs typeface="+mn-cs"/>
                </a:rPr>
                <a:t>sociaux</a:t>
              </a:r>
              <a:endParaRPr lang="en-GB" sz="2400" b="1" i="0" dirty="0"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6070600" y="1752600"/>
              <a:ext cx="2159000" cy="1143000"/>
              <a:chOff x="3824" y="768"/>
              <a:chExt cx="1360" cy="720"/>
            </a:xfrm>
          </p:grpSpPr>
          <p:grpSp>
            <p:nvGrpSpPr>
              <p:cNvPr id="62" name="Group 10"/>
              <p:cNvGrpSpPr>
                <a:grpSpLocks/>
              </p:cNvGrpSpPr>
              <p:nvPr/>
            </p:nvGrpSpPr>
            <p:grpSpPr bwMode="auto">
              <a:xfrm>
                <a:off x="3824" y="910"/>
                <a:ext cx="496" cy="578"/>
                <a:chOff x="3892" y="820"/>
                <a:chExt cx="496" cy="578"/>
              </a:xfrm>
            </p:grpSpPr>
            <p:sp>
              <p:nvSpPr>
                <p:cNvPr id="64" name="Freeform 11"/>
                <p:cNvSpPr>
                  <a:spLocks/>
                </p:cNvSpPr>
                <p:nvPr/>
              </p:nvSpPr>
              <p:spPr bwMode="auto">
                <a:xfrm>
                  <a:off x="3892" y="873"/>
                  <a:ext cx="492" cy="525"/>
                </a:xfrm>
                <a:custGeom>
                  <a:avLst/>
                  <a:gdLst>
                    <a:gd name="T0" fmla="*/ 279 w 983"/>
                    <a:gd name="T1" fmla="*/ 1049 h 1049"/>
                    <a:gd name="T2" fmla="*/ 279 w 983"/>
                    <a:gd name="T3" fmla="*/ 689 h 1049"/>
                    <a:gd name="T4" fmla="*/ 423 w 983"/>
                    <a:gd name="T5" fmla="*/ 832 h 1049"/>
                    <a:gd name="T6" fmla="*/ 730 w 983"/>
                    <a:gd name="T7" fmla="*/ 525 h 1049"/>
                    <a:gd name="T8" fmla="*/ 0 w 983"/>
                    <a:gd name="T9" fmla="*/ 525 h 1049"/>
                    <a:gd name="T10" fmla="*/ 524 w 983"/>
                    <a:gd name="T11" fmla="*/ 0 h 1049"/>
                    <a:gd name="T12" fmla="*/ 599 w 983"/>
                    <a:gd name="T13" fmla="*/ 74 h 1049"/>
                    <a:gd name="T14" fmla="*/ 253 w 983"/>
                    <a:gd name="T15" fmla="*/ 420 h 1049"/>
                    <a:gd name="T16" fmla="*/ 983 w 983"/>
                    <a:gd name="T17" fmla="*/ 420 h 1049"/>
                    <a:gd name="T18" fmla="*/ 497 w 983"/>
                    <a:gd name="T19" fmla="*/ 906 h 1049"/>
                    <a:gd name="T20" fmla="*/ 640 w 983"/>
                    <a:gd name="T21" fmla="*/ 1049 h 1049"/>
                    <a:gd name="T22" fmla="*/ 279 w 983"/>
                    <a:gd name="T23" fmla="*/ 1049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83" h="1049">
                      <a:moveTo>
                        <a:pt x="279" y="1049"/>
                      </a:moveTo>
                      <a:lnTo>
                        <a:pt x="279" y="689"/>
                      </a:lnTo>
                      <a:lnTo>
                        <a:pt x="423" y="832"/>
                      </a:lnTo>
                      <a:lnTo>
                        <a:pt x="730" y="525"/>
                      </a:lnTo>
                      <a:lnTo>
                        <a:pt x="0" y="525"/>
                      </a:lnTo>
                      <a:lnTo>
                        <a:pt x="524" y="0"/>
                      </a:lnTo>
                      <a:lnTo>
                        <a:pt x="599" y="74"/>
                      </a:lnTo>
                      <a:lnTo>
                        <a:pt x="253" y="420"/>
                      </a:lnTo>
                      <a:lnTo>
                        <a:pt x="983" y="420"/>
                      </a:lnTo>
                      <a:lnTo>
                        <a:pt x="497" y="906"/>
                      </a:lnTo>
                      <a:lnTo>
                        <a:pt x="640" y="1049"/>
                      </a:lnTo>
                      <a:lnTo>
                        <a:pt x="279" y="1049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65" name="Freeform 12"/>
                <p:cNvSpPr>
                  <a:spLocks/>
                </p:cNvSpPr>
                <p:nvPr/>
              </p:nvSpPr>
              <p:spPr bwMode="auto">
                <a:xfrm>
                  <a:off x="3892" y="873"/>
                  <a:ext cx="492" cy="525"/>
                </a:xfrm>
                <a:custGeom>
                  <a:avLst/>
                  <a:gdLst>
                    <a:gd name="T0" fmla="*/ 279 w 983"/>
                    <a:gd name="T1" fmla="*/ 1049 h 1049"/>
                    <a:gd name="T2" fmla="*/ 279 w 983"/>
                    <a:gd name="T3" fmla="*/ 689 h 1049"/>
                    <a:gd name="T4" fmla="*/ 423 w 983"/>
                    <a:gd name="T5" fmla="*/ 832 h 1049"/>
                    <a:gd name="T6" fmla="*/ 730 w 983"/>
                    <a:gd name="T7" fmla="*/ 525 h 1049"/>
                    <a:gd name="T8" fmla="*/ 0 w 983"/>
                    <a:gd name="T9" fmla="*/ 525 h 1049"/>
                    <a:gd name="T10" fmla="*/ 524 w 983"/>
                    <a:gd name="T11" fmla="*/ 0 h 1049"/>
                    <a:gd name="T12" fmla="*/ 599 w 983"/>
                    <a:gd name="T13" fmla="*/ 74 h 1049"/>
                    <a:gd name="T14" fmla="*/ 253 w 983"/>
                    <a:gd name="T15" fmla="*/ 420 h 1049"/>
                    <a:gd name="T16" fmla="*/ 983 w 983"/>
                    <a:gd name="T17" fmla="*/ 420 h 1049"/>
                    <a:gd name="T18" fmla="*/ 497 w 983"/>
                    <a:gd name="T19" fmla="*/ 906 h 1049"/>
                    <a:gd name="T20" fmla="*/ 640 w 983"/>
                    <a:gd name="T21" fmla="*/ 1049 h 1049"/>
                    <a:gd name="T22" fmla="*/ 279 w 983"/>
                    <a:gd name="T23" fmla="*/ 1049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83" h="1049">
                      <a:moveTo>
                        <a:pt x="279" y="1049"/>
                      </a:moveTo>
                      <a:lnTo>
                        <a:pt x="279" y="689"/>
                      </a:lnTo>
                      <a:lnTo>
                        <a:pt x="423" y="832"/>
                      </a:lnTo>
                      <a:lnTo>
                        <a:pt x="730" y="525"/>
                      </a:lnTo>
                      <a:lnTo>
                        <a:pt x="0" y="525"/>
                      </a:lnTo>
                      <a:lnTo>
                        <a:pt x="524" y="0"/>
                      </a:lnTo>
                      <a:lnTo>
                        <a:pt x="599" y="74"/>
                      </a:lnTo>
                      <a:lnTo>
                        <a:pt x="253" y="420"/>
                      </a:lnTo>
                      <a:lnTo>
                        <a:pt x="983" y="420"/>
                      </a:lnTo>
                      <a:lnTo>
                        <a:pt x="497" y="906"/>
                      </a:lnTo>
                      <a:lnTo>
                        <a:pt x="640" y="1049"/>
                      </a:lnTo>
                      <a:lnTo>
                        <a:pt x="279" y="1049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588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66" name="Freeform 13"/>
                <p:cNvSpPr>
                  <a:spLocks/>
                </p:cNvSpPr>
                <p:nvPr/>
              </p:nvSpPr>
              <p:spPr bwMode="auto">
                <a:xfrm>
                  <a:off x="3896" y="820"/>
                  <a:ext cx="492" cy="525"/>
                </a:xfrm>
                <a:custGeom>
                  <a:avLst/>
                  <a:gdLst>
                    <a:gd name="T0" fmla="*/ 704 w 983"/>
                    <a:gd name="T1" fmla="*/ 0 h 1049"/>
                    <a:gd name="T2" fmla="*/ 704 w 983"/>
                    <a:gd name="T3" fmla="*/ 360 h 1049"/>
                    <a:gd name="T4" fmla="*/ 560 w 983"/>
                    <a:gd name="T5" fmla="*/ 217 h 1049"/>
                    <a:gd name="T6" fmla="*/ 253 w 983"/>
                    <a:gd name="T7" fmla="*/ 524 h 1049"/>
                    <a:gd name="T8" fmla="*/ 983 w 983"/>
                    <a:gd name="T9" fmla="*/ 524 h 1049"/>
                    <a:gd name="T10" fmla="*/ 459 w 983"/>
                    <a:gd name="T11" fmla="*/ 1049 h 1049"/>
                    <a:gd name="T12" fmla="*/ 384 w 983"/>
                    <a:gd name="T13" fmla="*/ 975 h 1049"/>
                    <a:gd name="T14" fmla="*/ 730 w 983"/>
                    <a:gd name="T15" fmla="*/ 629 h 1049"/>
                    <a:gd name="T16" fmla="*/ 0 w 983"/>
                    <a:gd name="T17" fmla="*/ 629 h 1049"/>
                    <a:gd name="T18" fmla="*/ 486 w 983"/>
                    <a:gd name="T19" fmla="*/ 143 h 1049"/>
                    <a:gd name="T20" fmla="*/ 343 w 983"/>
                    <a:gd name="T21" fmla="*/ 0 h 1049"/>
                    <a:gd name="T22" fmla="*/ 704 w 983"/>
                    <a:gd name="T23" fmla="*/ 0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83" h="1049">
                      <a:moveTo>
                        <a:pt x="704" y="0"/>
                      </a:moveTo>
                      <a:lnTo>
                        <a:pt x="704" y="360"/>
                      </a:lnTo>
                      <a:lnTo>
                        <a:pt x="560" y="217"/>
                      </a:lnTo>
                      <a:lnTo>
                        <a:pt x="253" y="524"/>
                      </a:lnTo>
                      <a:lnTo>
                        <a:pt x="983" y="524"/>
                      </a:lnTo>
                      <a:lnTo>
                        <a:pt x="459" y="1049"/>
                      </a:lnTo>
                      <a:lnTo>
                        <a:pt x="384" y="975"/>
                      </a:lnTo>
                      <a:lnTo>
                        <a:pt x="730" y="629"/>
                      </a:lnTo>
                      <a:lnTo>
                        <a:pt x="0" y="629"/>
                      </a:lnTo>
                      <a:lnTo>
                        <a:pt x="486" y="143"/>
                      </a:lnTo>
                      <a:lnTo>
                        <a:pt x="343" y="0"/>
                      </a:lnTo>
                      <a:lnTo>
                        <a:pt x="704" y="0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67" name="Freeform 14"/>
                <p:cNvSpPr>
                  <a:spLocks/>
                </p:cNvSpPr>
                <p:nvPr/>
              </p:nvSpPr>
              <p:spPr bwMode="auto">
                <a:xfrm>
                  <a:off x="3896" y="820"/>
                  <a:ext cx="492" cy="525"/>
                </a:xfrm>
                <a:custGeom>
                  <a:avLst/>
                  <a:gdLst>
                    <a:gd name="T0" fmla="*/ 704 w 983"/>
                    <a:gd name="T1" fmla="*/ 0 h 1049"/>
                    <a:gd name="T2" fmla="*/ 704 w 983"/>
                    <a:gd name="T3" fmla="*/ 360 h 1049"/>
                    <a:gd name="T4" fmla="*/ 560 w 983"/>
                    <a:gd name="T5" fmla="*/ 217 h 1049"/>
                    <a:gd name="T6" fmla="*/ 253 w 983"/>
                    <a:gd name="T7" fmla="*/ 524 h 1049"/>
                    <a:gd name="T8" fmla="*/ 983 w 983"/>
                    <a:gd name="T9" fmla="*/ 524 h 1049"/>
                    <a:gd name="T10" fmla="*/ 459 w 983"/>
                    <a:gd name="T11" fmla="*/ 1049 h 1049"/>
                    <a:gd name="T12" fmla="*/ 384 w 983"/>
                    <a:gd name="T13" fmla="*/ 975 h 1049"/>
                    <a:gd name="T14" fmla="*/ 730 w 983"/>
                    <a:gd name="T15" fmla="*/ 629 h 1049"/>
                    <a:gd name="T16" fmla="*/ 0 w 983"/>
                    <a:gd name="T17" fmla="*/ 629 h 1049"/>
                    <a:gd name="T18" fmla="*/ 486 w 983"/>
                    <a:gd name="T19" fmla="*/ 143 h 1049"/>
                    <a:gd name="T20" fmla="*/ 343 w 983"/>
                    <a:gd name="T21" fmla="*/ 0 h 1049"/>
                    <a:gd name="T22" fmla="*/ 704 w 983"/>
                    <a:gd name="T23" fmla="*/ 0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83" h="1049">
                      <a:moveTo>
                        <a:pt x="704" y="0"/>
                      </a:moveTo>
                      <a:lnTo>
                        <a:pt x="704" y="360"/>
                      </a:lnTo>
                      <a:lnTo>
                        <a:pt x="560" y="217"/>
                      </a:lnTo>
                      <a:lnTo>
                        <a:pt x="253" y="524"/>
                      </a:lnTo>
                      <a:lnTo>
                        <a:pt x="983" y="524"/>
                      </a:lnTo>
                      <a:lnTo>
                        <a:pt x="459" y="1049"/>
                      </a:lnTo>
                      <a:lnTo>
                        <a:pt x="384" y="975"/>
                      </a:lnTo>
                      <a:lnTo>
                        <a:pt x="730" y="629"/>
                      </a:lnTo>
                      <a:lnTo>
                        <a:pt x="0" y="629"/>
                      </a:lnTo>
                      <a:lnTo>
                        <a:pt x="486" y="143"/>
                      </a:lnTo>
                      <a:lnTo>
                        <a:pt x="343" y="0"/>
                      </a:lnTo>
                      <a:lnTo>
                        <a:pt x="704" y="0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588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</p:grpSp>
          <p:sp>
            <p:nvSpPr>
              <p:cNvPr id="63" name="Text Box 15"/>
              <p:cNvSpPr txBox="1">
                <a:spLocks noChangeArrowheads="1"/>
              </p:cNvSpPr>
              <p:nvPr/>
            </p:nvSpPr>
            <p:spPr bwMode="auto">
              <a:xfrm>
                <a:off x="4236" y="768"/>
                <a:ext cx="9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defTabSz="914400">
                  <a:spcBef>
                    <a:spcPts val="0"/>
                  </a:spcBef>
                  <a:buNone/>
                </a:pPr>
                <a:r>
                  <a:rPr lang="en-GB" sz="2400" b="1" i="0">
                    <a:latin typeface="Arial"/>
                    <a:ea typeface="+mn-ea"/>
                    <a:cs typeface="+mn-cs"/>
                  </a:rPr>
                  <a:t>Gouvernement</a:t>
                </a: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762000" y="1752600"/>
              <a:ext cx="2235200" cy="1295400"/>
              <a:chOff x="480" y="768"/>
              <a:chExt cx="1408" cy="816"/>
            </a:xfrm>
          </p:grpSpPr>
          <p:grpSp>
            <p:nvGrpSpPr>
              <p:cNvPr id="56" name="Group 17"/>
              <p:cNvGrpSpPr>
                <a:grpSpLocks/>
              </p:cNvGrpSpPr>
              <p:nvPr/>
            </p:nvGrpSpPr>
            <p:grpSpPr bwMode="auto">
              <a:xfrm>
                <a:off x="1392" y="1006"/>
                <a:ext cx="496" cy="578"/>
                <a:chOff x="586" y="682"/>
                <a:chExt cx="1102" cy="1286"/>
              </a:xfrm>
            </p:grpSpPr>
            <p:sp>
              <p:nvSpPr>
                <p:cNvPr id="58" name="Freeform 18"/>
                <p:cNvSpPr>
                  <a:spLocks/>
                </p:cNvSpPr>
                <p:nvPr/>
              </p:nvSpPr>
              <p:spPr bwMode="auto">
                <a:xfrm>
                  <a:off x="593" y="799"/>
                  <a:ext cx="1095" cy="1169"/>
                </a:xfrm>
                <a:custGeom>
                  <a:avLst/>
                  <a:gdLst>
                    <a:gd name="T0" fmla="*/ 784 w 1095"/>
                    <a:gd name="T1" fmla="*/ 1169 h 1169"/>
                    <a:gd name="T2" fmla="*/ 784 w 1095"/>
                    <a:gd name="T3" fmla="*/ 768 h 1169"/>
                    <a:gd name="T4" fmla="*/ 625 w 1095"/>
                    <a:gd name="T5" fmla="*/ 927 h 1169"/>
                    <a:gd name="T6" fmla="*/ 283 w 1095"/>
                    <a:gd name="T7" fmla="*/ 586 h 1169"/>
                    <a:gd name="T8" fmla="*/ 1095 w 1095"/>
                    <a:gd name="T9" fmla="*/ 586 h 1169"/>
                    <a:gd name="T10" fmla="*/ 511 w 1095"/>
                    <a:gd name="T11" fmla="*/ 0 h 1169"/>
                    <a:gd name="T12" fmla="*/ 429 w 1095"/>
                    <a:gd name="T13" fmla="*/ 82 h 1169"/>
                    <a:gd name="T14" fmla="*/ 813 w 1095"/>
                    <a:gd name="T15" fmla="*/ 468 h 1169"/>
                    <a:gd name="T16" fmla="*/ 0 w 1095"/>
                    <a:gd name="T17" fmla="*/ 468 h 1169"/>
                    <a:gd name="T18" fmla="*/ 542 w 1095"/>
                    <a:gd name="T19" fmla="*/ 1010 h 1169"/>
                    <a:gd name="T20" fmla="*/ 383 w 1095"/>
                    <a:gd name="T21" fmla="*/ 1169 h 1169"/>
                    <a:gd name="T22" fmla="*/ 784 w 1095"/>
                    <a:gd name="T23" fmla="*/ 1169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784" y="1169"/>
                      </a:moveTo>
                      <a:lnTo>
                        <a:pt x="784" y="768"/>
                      </a:lnTo>
                      <a:lnTo>
                        <a:pt x="625" y="927"/>
                      </a:lnTo>
                      <a:lnTo>
                        <a:pt x="283" y="586"/>
                      </a:lnTo>
                      <a:lnTo>
                        <a:pt x="1095" y="586"/>
                      </a:lnTo>
                      <a:lnTo>
                        <a:pt x="511" y="0"/>
                      </a:lnTo>
                      <a:lnTo>
                        <a:pt x="429" y="82"/>
                      </a:lnTo>
                      <a:lnTo>
                        <a:pt x="813" y="468"/>
                      </a:lnTo>
                      <a:lnTo>
                        <a:pt x="0" y="468"/>
                      </a:lnTo>
                      <a:lnTo>
                        <a:pt x="542" y="1010"/>
                      </a:lnTo>
                      <a:lnTo>
                        <a:pt x="383" y="1169"/>
                      </a:lnTo>
                      <a:lnTo>
                        <a:pt x="784" y="1169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59" name="Freeform 19"/>
                <p:cNvSpPr>
                  <a:spLocks/>
                </p:cNvSpPr>
                <p:nvPr/>
              </p:nvSpPr>
              <p:spPr bwMode="auto">
                <a:xfrm>
                  <a:off x="593" y="799"/>
                  <a:ext cx="1095" cy="1169"/>
                </a:xfrm>
                <a:custGeom>
                  <a:avLst/>
                  <a:gdLst>
                    <a:gd name="T0" fmla="*/ 784 w 1095"/>
                    <a:gd name="T1" fmla="*/ 1169 h 1169"/>
                    <a:gd name="T2" fmla="*/ 784 w 1095"/>
                    <a:gd name="T3" fmla="*/ 768 h 1169"/>
                    <a:gd name="T4" fmla="*/ 625 w 1095"/>
                    <a:gd name="T5" fmla="*/ 927 h 1169"/>
                    <a:gd name="T6" fmla="*/ 283 w 1095"/>
                    <a:gd name="T7" fmla="*/ 586 h 1169"/>
                    <a:gd name="T8" fmla="*/ 1095 w 1095"/>
                    <a:gd name="T9" fmla="*/ 586 h 1169"/>
                    <a:gd name="T10" fmla="*/ 511 w 1095"/>
                    <a:gd name="T11" fmla="*/ 0 h 1169"/>
                    <a:gd name="T12" fmla="*/ 429 w 1095"/>
                    <a:gd name="T13" fmla="*/ 82 h 1169"/>
                    <a:gd name="T14" fmla="*/ 813 w 1095"/>
                    <a:gd name="T15" fmla="*/ 468 h 1169"/>
                    <a:gd name="T16" fmla="*/ 0 w 1095"/>
                    <a:gd name="T17" fmla="*/ 468 h 1169"/>
                    <a:gd name="T18" fmla="*/ 542 w 1095"/>
                    <a:gd name="T19" fmla="*/ 1010 h 1169"/>
                    <a:gd name="T20" fmla="*/ 383 w 1095"/>
                    <a:gd name="T21" fmla="*/ 1169 h 1169"/>
                    <a:gd name="T22" fmla="*/ 784 w 1095"/>
                    <a:gd name="T23" fmla="*/ 1169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784" y="1169"/>
                      </a:moveTo>
                      <a:lnTo>
                        <a:pt x="784" y="768"/>
                      </a:lnTo>
                      <a:lnTo>
                        <a:pt x="625" y="927"/>
                      </a:lnTo>
                      <a:lnTo>
                        <a:pt x="283" y="586"/>
                      </a:lnTo>
                      <a:lnTo>
                        <a:pt x="1095" y="586"/>
                      </a:lnTo>
                      <a:lnTo>
                        <a:pt x="511" y="0"/>
                      </a:lnTo>
                      <a:lnTo>
                        <a:pt x="429" y="82"/>
                      </a:lnTo>
                      <a:lnTo>
                        <a:pt x="813" y="468"/>
                      </a:lnTo>
                      <a:lnTo>
                        <a:pt x="0" y="468"/>
                      </a:lnTo>
                      <a:lnTo>
                        <a:pt x="542" y="1010"/>
                      </a:lnTo>
                      <a:lnTo>
                        <a:pt x="383" y="1169"/>
                      </a:lnTo>
                      <a:lnTo>
                        <a:pt x="784" y="1169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60" name="Freeform 20"/>
                <p:cNvSpPr>
                  <a:spLocks/>
                </p:cNvSpPr>
                <p:nvPr/>
              </p:nvSpPr>
              <p:spPr bwMode="auto">
                <a:xfrm>
                  <a:off x="586" y="682"/>
                  <a:ext cx="1095" cy="1169"/>
                </a:xfrm>
                <a:custGeom>
                  <a:avLst/>
                  <a:gdLst>
                    <a:gd name="T0" fmla="*/ 311 w 1095"/>
                    <a:gd name="T1" fmla="*/ 0 h 1169"/>
                    <a:gd name="T2" fmla="*/ 311 w 1095"/>
                    <a:gd name="T3" fmla="*/ 401 h 1169"/>
                    <a:gd name="T4" fmla="*/ 470 w 1095"/>
                    <a:gd name="T5" fmla="*/ 242 h 1169"/>
                    <a:gd name="T6" fmla="*/ 812 w 1095"/>
                    <a:gd name="T7" fmla="*/ 583 h 1169"/>
                    <a:gd name="T8" fmla="*/ 0 w 1095"/>
                    <a:gd name="T9" fmla="*/ 583 h 1169"/>
                    <a:gd name="T10" fmla="*/ 584 w 1095"/>
                    <a:gd name="T11" fmla="*/ 1169 h 1169"/>
                    <a:gd name="T12" fmla="*/ 666 w 1095"/>
                    <a:gd name="T13" fmla="*/ 1087 h 1169"/>
                    <a:gd name="T14" fmla="*/ 282 w 1095"/>
                    <a:gd name="T15" fmla="*/ 701 h 1169"/>
                    <a:gd name="T16" fmla="*/ 1095 w 1095"/>
                    <a:gd name="T17" fmla="*/ 701 h 1169"/>
                    <a:gd name="T18" fmla="*/ 553 w 1095"/>
                    <a:gd name="T19" fmla="*/ 159 h 1169"/>
                    <a:gd name="T20" fmla="*/ 712 w 1095"/>
                    <a:gd name="T21" fmla="*/ 0 h 1169"/>
                    <a:gd name="T22" fmla="*/ 311 w 1095"/>
                    <a:gd name="T23" fmla="*/ 0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311" y="0"/>
                      </a:moveTo>
                      <a:lnTo>
                        <a:pt x="311" y="401"/>
                      </a:lnTo>
                      <a:lnTo>
                        <a:pt x="470" y="242"/>
                      </a:lnTo>
                      <a:lnTo>
                        <a:pt x="812" y="583"/>
                      </a:lnTo>
                      <a:lnTo>
                        <a:pt x="0" y="583"/>
                      </a:lnTo>
                      <a:lnTo>
                        <a:pt x="584" y="1169"/>
                      </a:lnTo>
                      <a:lnTo>
                        <a:pt x="666" y="1087"/>
                      </a:lnTo>
                      <a:lnTo>
                        <a:pt x="282" y="701"/>
                      </a:lnTo>
                      <a:lnTo>
                        <a:pt x="1095" y="701"/>
                      </a:lnTo>
                      <a:lnTo>
                        <a:pt x="553" y="159"/>
                      </a:lnTo>
                      <a:lnTo>
                        <a:pt x="712" y="0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61" name="Freeform 21"/>
                <p:cNvSpPr>
                  <a:spLocks/>
                </p:cNvSpPr>
                <p:nvPr/>
              </p:nvSpPr>
              <p:spPr bwMode="auto">
                <a:xfrm>
                  <a:off x="586" y="682"/>
                  <a:ext cx="1095" cy="1169"/>
                </a:xfrm>
                <a:custGeom>
                  <a:avLst/>
                  <a:gdLst>
                    <a:gd name="T0" fmla="*/ 311 w 1095"/>
                    <a:gd name="T1" fmla="*/ 0 h 1169"/>
                    <a:gd name="T2" fmla="*/ 311 w 1095"/>
                    <a:gd name="T3" fmla="*/ 401 h 1169"/>
                    <a:gd name="T4" fmla="*/ 470 w 1095"/>
                    <a:gd name="T5" fmla="*/ 242 h 1169"/>
                    <a:gd name="T6" fmla="*/ 812 w 1095"/>
                    <a:gd name="T7" fmla="*/ 583 h 1169"/>
                    <a:gd name="T8" fmla="*/ 0 w 1095"/>
                    <a:gd name="T9" fmla="*/ 583 h 1169"/>
                    <a:gd name="T10" fmla="*/ 584 w 1095"/>
                    <a:gd name="T11" fmla="*/ 1169 h 1169"/>
                    <a:gd name="T12" fmla="*/ 666 w 1095"/>
                    <a:gd name="T13" fmla="*/ 1087 h 1169"/>
                    <a:gd name="T14" fmla="*/ 282 w 1095"/>
                    <a:gd name="T15" fmla="*/ 701 h 1169"/>
                    <a:gd name="T16" fmla="*/ 1095 w 1095"/>
                    <a:gd name="T17" fmla="*/ 701 h 1169"/>
                    <a:gd name="T18" fmla="*/ 553 w 1095"/>
                    <a:gd name="T19" fmla="*/ 159 h 1169"/>
                    <a:gd name="T20" fmla="*/ 712 w 1095"/>
                    <a:gd name="T21" fmla="*/ 0 h 1169"/>
                    <a:gd name="T22" fmla="*/ 311 w 1095"/>
                    <a:gd name="T23" fmla="*/ 0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311" y="0"/>
                      </a:moveTo>
                      <a:lnTo>
                        <a:pt x="311" y="401"/>
                      </a:lnTo>
                      <a:lnTo>
                        <a:pt x="470" y="242"/>
                      </a:lnTo>
                      <a:lnTo>
                        <a:pt x="812" y="583"/>
                      </a:lnTo>
                      <a:lnTo>
                        <a:pt x="0" y="583"/>
                      </a:lnTo>
                      <a:lnTo>
                        <a:pt x="584" y="1169"/>
                      </a:lnTo>
                      <a:lnTo>
                        <a:pt x="666" y="1087"/>
                      </a:lnTo>
                      <a:lnTo>
                        <a:pt x="282" y="701"/>
                      </a:lnTo>
                      <a:lnTo>
                        <a:pt x="1095" y="701"/>
                      </a:lnTo>
                      <a:lnTo>
                        <a:pt x="553" y="159"/>
                      </a:lnTo>
                      <a:lnTo>
                        <a:pt x="712" y="0"/>
                      </a:lnTo>
                      <a:lnTo>
                        <a:pt x="311" y="0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</p:grpSp>
          <p:sp>
            <p:nvSpPr>
              <p:cNvPr id="57" name="Text Box 22"/>
              <p:cNvSpPr txBox="1">
                <a:spLocks noChangeArrowheads="1"/>
              </p:cNvSpPr>
              <p:nvPr/>
            </p:nvSpPr>
            <p:spPr bwMode="auto">
              <a:xfrm>
                <a:off x="480" y="768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defTabSz="914400">
                  <a:spcBef>
                    <a:spcPts val="0"/>
                  </a:spcBef>
                  <a:buNone/>
                </a:pPr>
                <a:r>
                  <a:rPr lang="en-GB" sz="2400" b="1" i="0">
                    <a:latin typeface="Arial"/>
                    <a:ea typeface="+mn-ea"/>
                    <a:cs typeface="+mn-cs"/>
                  </a:rPr>
                  <a:t>Parlement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5994400" y="5102225"/>
              <a:ext cx="1862138" cy="1222375"/>
              <a:chOff x="3776" y="2878"/>
              <a:chExt cx="1173" cy="770"/>
            </a:xfrm>
          </p:grpSpPr>
          <p:grpSp>
            <p:nvGrpSpPr>
              <p:cNvPr id="50" name="Group 24"/>
              <p:cNvGrpSpPr>
                <a:grpSpLocks/>
              </p:cNvGrpSpPr>
              <p:nvPr/>
            </p:nvGrpSpPr>
            <p:grpSpPr bwMode="auto">
              <a:xfrm>
                <a:off x="3776" y="2878"/>
                <a:ext cx="496" cy="578"/>
                <a:chOff x="586" y="682"/>
                <a:chExt cx="1102" cy="1286"/>
              </a:xfrm>
            </p:grpSpPr>
            <p:sp>
              <p:nvSpPr>
                <p:cNvPr id="52" name="Freeform 25"/>
                <p:cNvSpPr>
                  <a:spLocks/>
                </p:cNvSpPr>
                <p:nvPr/>
              </p:nvSpPr>
              <p:spPr bwMode="auto">
                <a:xfrm>
                  <a:off x="593" y="799"/>
                  <a:ext cx="1095" cy="1169"/>
                </a:xfrm>
                <a:custGeom>
                  <a:avLst/>
                  <a:gdLst>
                    <a:gd name="T0" fmla="*/ 784 w 1095"/>
                    <a:gd name="T1" fmla="*/ 1169 h 1169"/>
                    <a:gd name="T2" fmla="*/ 784 w 1095"/>
                    <a:gd name="T3" fmla="*/ 768 h 1169"/>
                    <a:gd name="T4" fmla="*/ 625 w 1095"/>
                    <a:gd name="T5" fmla="*/ 927 h 1169"/>
                    <a:gd name="T6" fmla="*/ 283 w 1095"/>
                    <a:gd name="T7" fmla="*/ 586 h 1169"/>
                    <a:gd name="T8" fmla="*/ 1095 w 1095"/>
                    <a:gd name="T9" fmla="*/ 586 h 1169"/>
                    <a:gd name="T10" fmla="*/ 511 w 1095"/>
                    <a:gd name="T11" fmla="*/ 0 h 1169"/>
                    <a:gd name="T12" fmla="*/ 429 w 1095"/>
                    <a:gd name="T13" fmla="*/ 82 h 1169"/>
                    <a:gd name="T14" fmla="*/ 813 w 1095"/>
                    <a:gd name="T15" fmla="*/ 468 h 1169"/>
                    <a:gd name="T16" fmla="*/ 0 w 1095"/>
                    <a:gd name="T17" fmla="*/ 468 h 1169"/>
                    <a:gd name="T18" fmla="*/ 542 w 1095"/>
                    <a:gd name="T19" fmla="*/ 1010 h 1169"/>
                    <a:gd name="T20" fmla="*/ 383 w 1095"/>
                    <a:gd name="T21" fmla="*/ 1169 h 1169"/>
                    <a:gd name="T22" fmla="*/ 784 w 1095"/>
                    <a:gd name="T23" fmla="*/ 1169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784" y="1169"/>
                      </a:moveTo>
                      <a:lnTo>
                        <a:pt x="784" y="768"/>
                      </a:lnTo>
                      <a:lnTo>
                        <a:pt x="625" y="927"/>
                      </a:lnTo>
                      <a:lnTo>
                        <a:pt x="283" y="586"/>
                      </a:lnTo>
                      <a:lnTo>
                        <a:pt x="1095" y="586"/>
                      </a:lnTo>
                      <a:lnTo>
                        <a:pt x="511" y="0"/>
                      </a:lnTo>
                      <a:lnTo>
                        <a:pt x="429" y="82"/>
                      </a:lnTo>
                      <a:lnTo>
                        <a:pt x="813" y="468"/>
                      </a:lnTo>
                      <a:lnTo>
                        <a:pt x="0" y="468"/>
                      </a:lnTo>
                      <a:lnTo>
                        <a:pt x="542" y="1010"/>
                      </a:lnTo>
                      <a:lnTo>
                        <a:pt x="383" y="1169"/>
                      </a:lnTo>
                      <a:lnTo>
                        <a:pt x="784" y="1169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53" name="Freeform 26"/>
                <p:cNvSpPr>
                  <a:spLocks/>
                </p:cNvSpPr>
                <p:nvPr/>
              </p:nvSpPr>
              <p:spPr bwMode="auto">
                <a:xfrm>
                  <a:off x="593" y="799"/>
                  <a:ext cx="1095" cy="1169"/>
                </a:xfrm>
                <a:custGeom>
                  <a:avLst/>
                  <a:gdLst>
                    <a:gd name="T0" fmla="*/ 784 w 1095"/>
                    <a:gd name="T1" fmla="*/ 1169 h 1169"/>
                    <a:gd name="T2" fmla="*/ 784 w 1095"/>
                    <a:gd name="T3" fmla="*/ 768 h 1169"/>
                    <a:gd name="T4" fmla="*/ 625 w 1095"/>
                    <a:gd name="T5" fmla="*/ 927 h 1169"/>
                    <a:gd name="T6" fmla="*/ 283 w 1095"/>
                    <a:gd name="T7" fmla="*/ 586 h 1169"/>
                    <a:gd name="T8" fmla="*/ 1095 w 1095"/>
                    <a:gd name="T9" fmla="*/ 586 h 1169"/>
                    <a:gd name="T10" fmla="*/ 511 w 1095"/>
                    <a:gd name="T11" fmla="*/ 0 h 1169"/>
                    <a:gd name="T12" fmla="*/ 429 w 1095"/>
                    <a:gd name="T13" fmla="*/ 82 h 1169"/>
                    <a:gd name="T14" fmla="*/ 813 w 1095"/>
                    <a:gd name="T15" fmla="*/ 468 h 1169"/>
                    <a:gd name="T16" fmla="*/ 0 w 1095"/>
                    <a:gd name="T17" fmla="*/ 468 h 1169"/>
                    <a:gd name="T18" fmla="*/ 542 w 1095"/>
                    <a:gd name="T19" fmla="*/ 1010 h 1169"/>
                    <a:gd name="T20" fmla="*/ 383 w 1095"/>
                    <a:gd name="T21" fmla="*/ 1169 h 1169"/>
                    <a:gd name="T22" fmla="*/ 784 w 1095"/>
                    <a:gd name="T23" fmla="*/ 1169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784" y="1169"/>
                      </a:moveTo>
                      <a:lnTo>
                        <a:pt x="784" y="768"/>
                      </a:lnTo>
                      <a:lnTo>
                        <a:pt x="625" y="927"/>
                      </a:lnTo>
                      <a:lnTo>
                        <a:pt x="283" y="586"/>
                      </a:lnTo>
                      <a:lnTo>
                        <a:pt x="1095" y="586"/>
                      </a:lnTo>
                      <a:lnTo>
                        <a:pt x="511" y="0"/>
                      </a:lnTo>
                      <a:lnTo>
                        <a:pt x="429" y="82"/>
                      </a:lnTo>
                      <a:lnTo>
                        <a:pt x="813" y="468"/>
                      </a:lnTo>
                      <a:lnTo>
                        <a:pt x="0" y="468"/>
                      </a:lnTo>
                      <a:lnTo>
                        <a:pt x="542" y="1010"/>
                      </a:lnTo>
                      <a:lnTo>
                        <a:pt x="383" y="1169"/>
                      </a:lnTo>
                      <a:lnTo>
                        <a:pt x="784" y="1169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54" name="Freeform 27"/>
                <p:cNvSpPr>
                  <a:spLocks/>
                </p:cNvSpPr>
                <p:nvPr/>
              </p:nvSpPr>
              <p:spPr bwMode="auto">
                <a:xfrm>
                  <a:off x="586" y="682"/>
                  <a:ext cx="1095" cy="1169"/>
                </a:xfrm>
                <a:custGeom>
                  <a:avLst/>
                  <a:gdLst>
                    <a:gd name="T0" fmla="*/ 311 w 1095"/>
                    <a:gd name="T1" fmla="*/ 0 h 1169"/>
                    <a:gd name="T2" fmla="*/ 311 w 1095"/>
                    <a:gd name="T3" fmla="*/ 401 h 1169"/>
                    <a:gd name="T4" fmla="*/ 470 w 1095"/>
                    <a:gd name="T5" fmla="*/ 242 h 1169"/>
                    <a:gd name="T6" fmla="*/ 812 w 1095"/>
                    <a:gd name="T7" fmla="*/ 583 h 1169"/>
                    <a:gd name="T8" fmla="*/ 0 w 1095"/>
                    <a:gd name="T9" fmla="*/ 583 h 1169"/>
                    <a:gd name="T10" fmla="*/ 584 w 1095"/>
                    <a:gd name="T11" fmla="*/ 1169 h 1169"/>
                    <a:gd name="T12" fmla="*/ 666 w 1095"/>
                    <a:gd name="T13" fmla="*/ 1087 h 1169"/>
                    <a:gd name="T14" fmla="*/ 282 w 1095"/>
                    <a:gd name="T15" fmla="*/ 701 h 1169"/>
                    <a:gd name="T16" fmla="*/ 1095 w 1095"/>
                    <a:gd name="T17" fmla="*/ 701 h 1169"/>
                    <a:gd name="T18" fmla="*/ 553 w 1095"/>
                    <a:gd name="T19" fmla="*/ 159 h 1169"/>
                    <a:gd name="T20" fmla="*/ 712 w 1095"/>
                    <a:gd name="T21" fmla="*/ 0 h 1169"/>
                    <a:gd name="T22" fmla="*/ 311 w 1095"/>
                    <a:gd name="T23" fmla="*/ 0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311" y="0"/>
                      </a:moveTo>
                      <a:lnTo>
                        <a:pt x="311" y="401"/>
                      </a:lnTo>
                      <a:lnTo>
                        <a:pt x="470" y="242"/>
                      </a:lnTo>
                      <a:lnTo>
                        <a:pt x="812" y="583"/>
                      </a:lnTo>
                      <a:lnTo>
                        <a:pt x="0" y="583"/>
                      </a:lnTo>
                      <a:lnTo>
                        <a:pt x="584" y="1169"/>
                      </a:lnTo>
                      <a:lnTo>
                        <a:pt x="666" y="1087"/>
                      </a:lnTo>
                      <a:lnTo>
                        <a:pt x="282" y="701"/>
                      </a:lnTo>
                      <a:lnTo>
                        <a:pt x="1095" y="701"/>
                      </a:lnTo>
                      <a:lnTo>
                        <a:pt x="553" y="159"/>
                      </a:lnTo>
                      <a:lnTo>
                        <a:pt x="712" y="0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55" name="Freeform 28"/>
                <p:cNvSpPr>
                  <a:spLocks/>
                </p:cNvSpPr>
                <p:nvPr/>
              </p:nvSpPr>
              <p:spPr bwMode="auto">
                <a:xfrm>
                  <a:off x="586" y="682"/>
                  <a:ext cx="1095" cy="1169"/>
                </a:xfrm>
                <a:custGeom>
                  <a:avLst/>
                  <a:gdLst>
                    <a:gd name="T0" fmla="*/ 311 w 1095"/>
                    <a:gd name="T1" fmla="*/ 0 h 1169"/>
                    <a:gd name="T2" fmla="*/ 311 w 1095"/>
                    <a:gd name="T3" fmla="*/ 401 h 1169"/>
                    <a:gd name="T4" fmla="*/ 470 w 1095"/>
                    <a:gd name="T5" fmla="*/ 242 h 1169"/>
                    <a:gd name="T6" fmla="*/ 812 w 1095"/>
                    <a:gd name="T7" fmla="*/ 583 h 1169"/>
                    <a:gd name="T8" fmla="*/ 0 w 1095"/>
                    <a:gd name="T9" fmla="*/ 583 h 1169"/>
                    <a:gd name="T10" fmla="*/ 584 w 1095"/>
                    <a:gd name="T11" fmla="*/ 1169 h 1169"/>
                    <a:gd name="T12" fmla="*/ 666 w 1095"/>
                    <a:gd name="T13" fmla="*/ 1087 h 1169"/>
                    <a:gd name="T14" fmla="*/ 282 w 1095"/>
                    <a:gd name="T15" fmla="*/ 701 h 1169"/>
                    <a:gd name="T16" fmla="*/ 1095 w 1095"/>
                    <a:gd name="T17" fmla="*/ 701 h 1169"/>
                    <a:gd name="T18" fmla="*/ 553 w 1095"/>
                    <a:gd name="T19" fmla="*/ 159 h 1169"/>
                    <a:gd name="T20" fmla="*/ 712 w 1095"/>
                    <a:gd name="T21" fmla="*/ 0 h 1169"/>
                    <a:gd name="T22" fmla="*/ 311 w 1095"/>
                    <a:gd name="T23" fmla="*/ 0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311" y="0"/>
                      </a:moveTo>
                      <a:lnTo>
                        <a:pt x="311" y="401"/>
                      </a:lnTo>
                      <a:lnTo>
                        <a:pt x="470" y="242"/>
                      </a:lnTo>
                      <a:lnTo>
                        <a:pt x="812" y="583"/>
                      </a:lnTo>
                      <a:lnTo>
                        <a:pt x="0" y="583"/>
                      </a:lnTo>
                      <a:lnTo>
                        <a:pt x="584" y="1169"/>
                      </a:lnTo>
                      <a:lnTo>
                        <a:pt x="666" y="1087"/>
                      </a:lnTo>
                      <a:lnTo>
                        <a:pt x="282" y="701"/>
                      </a:lnTo>
                      <a:lnTo>
                        <a:pt x="1095" y="701"/>
                      </a:lnTo>
                      <a:lnTo>
                        <a:pt x="553" y="159"/>
                      </a:lnTo>
                      <a:lnTo>
                        <a:pt x="712" y="0"/>
                      </a:lnTo>
                      <a:lnTo>
                        <a:pt x="311" y="0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</p:grpSp>
          <p:sp>
            <p:nvSpPr>
              <p:cNvPr id="51" name="Text Box 29"/>
              <p:cNvSpPr txBox="1">
                <a:spLocks noChangeArrowheads="1"/>
              </p:cNvSpPr>
              <p:nvPr/>
            </p:nvSpPr>
            <p:spPr bwMode="auto">
              <a:xfrm>
                <a:off x="4236" y="3360"/>
                <a:ext cx="7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defTabSz="914400">
                  <a:spcBef>
                    <a:spcPts val="0"/>
                  </a:spcBef>
                  <a:buNone/>
                </a:pPr>
                <a:r>
                  <a:rPr lang="en-GB" sz="2400" b="1" i="0">
                    <a:latin typeface="Arial"/>
                    <a:ea typeface="+mn-ea"/>
                    <a:cs typeface="+mn-cs"/>
                  </a:rPr>
                  <a:t>ONG</a:t>
                </a:r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5575300" y="2732088"/>
              <a:ext cx="563563" cy="593725"/>
              <a:chOff x="3512" y="1385"/>
              <a:chExt cx="355" cy="374"/>
            </a:xfrm>
          </p:grpSpPr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3512" y="1385"/>
                <a:ext cx="355" cy="374"/>
              </a:xfrm>
              <a:custGeom>
                <a:avLst/>
                <a:gdLst>
                  <a:gd name="T0" fmla="*/ 319 w 355"/>
                  <a:gd name="T1" fmla="*/ 79 h 374"/>
                  <a:gd name="T2" fmla="*/ 328 w 355"/>
                  <a:gd name="T3" fmla="*/ 79 h 374"/>
                  <a:gd name="T4" fmla="*/ 334 w 355"/>
                  <a:gd name="T5" fmla="*/ 80 h 374"/>
                  <a:gd name="T6" fmla="*/ 340 w 355"/>
                  <a:gd name="T7" fmla="*/ 80 h 374"/>
                  <a:gd name="T8" fmla="*/ 345 w 355"/>
                  <a:gd name="T9" fmla="*/ 84 h 374"/>
                  <a:gd name="T10" fmla="*/ 349 w 355"/>
                  <a:gd name="T11" fmla="*/ 84 h 374"/>
                  <a:gd name="T12" fmla="*/ 351 w 355"/>
                  <a:gd name="T13" fmla="*/ 84 h 374"/>
                  <a:gd name="T14" fmla="*/ 355 w 355"/>
                  <a:gd name="T15" fmla="*/ 84 h 374"/>
                  <a:gd name="T16" fmla="*/ 355 w 355"/>
                  <a:gd name="T17" fmla="*/ 86 h 374"/>
                  <a:gd name="T18" fmla="*/ 351 w 355"/>
                  <a:gd name="T19" fmla="*/ 86 h 374"/>
                  <a:gd name="T20" fmla="*/ 351 w 355"/>
                  <a:gd name="T21" fmla="*/ 90 h 374"/>
                  <a:gd name="T22" fmla="*/ 349 w 355"/>
                  <a:gd name="T23" fmla="*/ 96 h 374"/>
                  <a:gd name="T24" fmla="*/ 345 w 355"/>
                  <a:gd name="T25" fmla="*/ 100 h 374"/>
                  <a:gd name="T26" fmla="*/ 344 w 355"/>
                  <a:gd name="T27" fmla="*/ 105 h 374"/>
                  <a:gd name="T28" fmla="*/ 338 w 355"/>
                  <a:gd name="T29" fmla="*/ 111 h 374"/>
                  <a:gd name="T30" fmla="*/ 284 w 355"/>
                  <a:gd name="T31" fmla="*/ 359 h 374"/>
                  <a:gd name="T32" fmla="*/ 284 w 355"/>
                  <a:gd name="T33" fmla="*/ 363 h 374"/>
                  <a:gd name="T34" fmla="*/ 280 w 355"/>
                  <a:gd name="T35" fmla="*/ 365 h 374"/>
                  <a:gd name="T36" fmla="*/ 280 w 355"/>
                  <a:gd name="T37" fmla="*/ 368 h 374"/>
                  <a:gd name="T38" fmla="*/ 280 w 355"/>
                  <a:gd name="T39" fmla="*/ 370 h 374"/>
                  <a:gd name="T40" fmla="*/ 280 w 355"/>
                  <a:gd name="T41" fmla="*/ 374 h 374"/>
                  <a:gd name="T42" fmla="*/ 263 w 355"/>
                  <a:gd name="T43" fmla="*/ 368 h 374"/>
                  <a:gd name="T44" fmla="*/ 232 w 355"/>
                  <a:gd name="T45" fmla="*/ 353 h 374"/>
                  <a:gd name="T46" fmla="*/ 202 w 355"/>
                  <a:gd name="T47" fmla="*/ 338 h 374"/>
                  <a:gd name="T48" fmla="*/ 171 w 355"/>
                  <a:gd name="T49" fmla="*/ 326 h 374"/>
                  <a:gd name="T50" fmla="*/ 142 w 355"/>
                  <a:gd name="T51" fmla="*/ 315 h 374"/>
                  <a:gd name="T52" fmla="*/ 111 w 355"/>
                  <a:gd name="T53" fmla="*/ 301 h 374"/>
                  <a:gd name="T54" fmla="*/ 81 w 355"/>
                  <a:gd name="T55" fmla="*/ 294 h 374"/>
                  <a:gd name="T56" fmla="*/ 52 w 355"/>
                  <a:gd name="T57" fmla="*/ 286 h 374"/>
                  <a:gd name="T58" fmla="*/ 17 w 355"/>
                  <a:gd name="T59" fmla="*/ 278 h 374"/>
                  <a:gd name="T60" fmla="*/ 0 w 355"/>
                  <a:gd name="T61" fmla="*/ 272 h 374"/>
                  <a:gd name="T62" fmla="*/ 6 w 355"/>
                  <a:gd name="T63" fmla="*/ 257 h 374"/>
                  <a:gd name="T64" fmla="*/ 121 w 355"/>
                  <a:gd name="T65" fmla="*/ 32 h 374"/>
                  <a:gd name="T66" fmla="*/ 123 w 355"/>
                  <a:gd name="T67" fmla="*/ 27 h 374"/>
                  <a:gd name="T68" fmla="*/ 123 w 355"/>
                  <a:gd name="T69" fmla="*/ 21 h 374"/>
                  <a:gd name="T70" fmla="*/ 123 w 355"/>
                  <a:gd name="T71" fmla="*/ 15 h 374"/>
                  <a:gd name="T72" fmla="*/ 127 w 355"/>
                  <a:gd name="T73" fmla="*/ 9 h 374"/>
                  <a:gd name="T74" fmla="*/ 127 w 355"/>
                  <a:gd name="T75" fmla="*/ 6 h 374"/>
                  <a:gd name="T76" fmla="*/ 127 w 355"/>
                  <a:gd name="T77" fmla="*/ 2 h 374"/>
                  <a:gd name="T78" fmla="*/ 127 w 355"/>
                  <a:gd name="T79" fmla="*/ 0 h 374"/>
                  <a:gd name="T80" fmla="*/ 129 w 355"/>
                  <a:gd name="T81" fmla="*/ 2 h 374"/>
                  <a:gd name="T82" fmla="*/ 132 w 355"/>
                  <a:gd name="T83" fmla="*/ 2 h 374"/>
                  <a:gd name="T84" fmla="*/ 134 w 355"/>
                  <a:gd name="T85" fmla="*/ 6 h 374"/>
                  <a:gd name="T86" fmla="*/ 138 w 355"/>
                  <a:gd name="T87" fmla="*/ 9 h 374"/>
                  <a:gd name="T88" fmla="*/ 144 w 355"/>
                  <a:gd name="T89" fmla="*/ 11 h 374"/>
                  <a:gd name="T90" fmla="*/ 150 w 355"/>
                  <a:gd name="T91" fmla="*/ 15 h 374"/>
                  <a:gd name="T92" fmla="*/ 159 w 355"/>
                  <a:gd name="T93" fmla="*/ 17 h 374"/>
                  <a:gd name="T94" fmla="*/ 180 w 355"/>
                  <a:gd name="T95" fmla="*/ 23 h 374"/>
                  <a:gd name="T96" fmla="*/ 202 w 355"/>
                  <a:gd name="T97" fmla="*/ 27 h 374"/>
                  <a:gd name="T98" fmla="*/ 221 w 355"/>
                  <a:gd name="T99" fmla="*/ 32 h 374"/>
                  <a:gd name="T100" fmla="*/ 242 w 355"/>
                  <a:gd name="T101" fmla="*/ 42 h 374"/>
                  <a:gd name="T102" fmla="*/ 263 w 355"/>
                  <a:gd name="T103" fmla="*/ 48 h 374"/>
                  <a:gd name="T104" fmla="*/ 280 w 355"/>
                  <a:gd name="T105" fmla="*/ 57 h 374"/>
                  <a:gd name="T106" fmla="*/ 301 w 355"/>
                  <a:gd name="T107" fmla="*/ 65 h 374"/>
                  <a:gd name="T108" fmla="*/ 319 w 355"/>
                  <a:gd name="T109" fmla="*/ 7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5" h="374">
                    <a:moveTo>
                      <a:pt x="319" y="79"/>
                    </a:moveTo>
                    <a:lnTo>
                      <a:pt x="328" y="79"/>
                    </a:lnTo>
                    <a:lnTo>
                      <a:pt x="334" y="80"/>
                    </a:lnTo>
                    <a:lnTo>
                      <a:pt x="340" y="80"/>
                    </a:lnTo>
                    <a:lnTo>
                      <a:pt x="345" y="84"/>
                    </a:lnTo>
                    <a:lnTo>
                      <a:pt x="349" y="84"/>
                    </a:lnTo>
                    <a:lnTo>
                      <a:pt x="351" y="84"/>
                    </a:lnTo>
                    <a:lnTo>
                      <a:pt x="355" y="84"/>
                    </a:lnTo>
                    <a:lnTo>
                      <a:pt x="355" y="86"/>
                    </a:lnTo>
                    <a:lnTo>
                      <a:pt x="351" y="86"/>
                    </a:lnTo>
                    <a:lnTo>
                      <a:pt x="351" y="90"/>
                    </a:lnTo>
                    <a:lnTo>
                      <a:pt x="349" y="96"/>
                    </a:lnTo>
                    <a:lnTo>
                      <a:pt x="345" y="100"/>
                    </a:lnTo>
                    <a:lnTo>
                      <a:pt x="344" y="105"/>
                    </a:lnTo>
                    <a:lnTo>
                      <a:pt x="338" y="111"/>
                    </a:lnTo>
                    <a:lnTo>
                      <a:pt x="284" y="359"/>
                    </a:lnTo>
                    <a:lnTo>
                      <a:pt x="284" y="363"/>
                    </a:lnTo>
                    <a:lnTo>
                      <a:pt x="280" y="365"/>
                    </a:lnTo>
                    <a:lnTo>
                      <a:pt x="280" y="368"/>
                    </a:lnTo>
                    <a:lnTo>
                      <a:pt x="280" y="370"/>
                    </a:lnTo>
                    <a:lnTo>
                      <a:pt x="280" y="374"/>
                    </a:lnTo>
                    <a:lnTo>
                      <a:pt x="263" y="368"/>
                    </a:lnTo>
                    <a:lnTo>
                      <a:pt x="232" y="353"/>
                    </a:lnTo>
                    <a:lnTo>
                      <a:pt x="202" y="338"/>
                    </a:lnTo>
                    <a:lnTo>
                      <a:pt x="171" y="326"/>
                    </a:lnTo>
                    <a:lnTo>
                      <a:pt x="142" y="315"/>
                    </a:lnTo>
                    <a:lnTo>
                      <a:pt x="111" y="301"/>
                    </a:lnTo>
                    <a:lnTo>
                      <a:pt x="81" y="294"/>
                    </a:lnTo>
                    <a:lnTo>
                      <a:pt x="52" y="286"/>
                    </a:lnTo>
                    <a:lnTo>
                      <a:pt x="17" y="278"/>
                    </a:lnTo>
                    <a:lnTo>
                      <a:pt x="0" y="272"/>
                    </a:lnTo>
                    <a:lnTo>
                      <a:pt x="6" y="257"/>
                    </a:lnTo>
                    <a:lnTo>
                      <a:pt x="121" y="32"/>
                    </a:lnTo>
                    <a:lnTo>
                      <a:pt x="123" y="27"/>
                    </a:lnTo>
                    <a:lnTo>
                      <a:pt x="123" y="21"/>
                    </a:lnTo>
                    <a:lnTo>
                      <a:pt x="123" y="15"/>
                    </a:lnTo>
                    <a:lnTo>
                      <a:pt x="127" y="9"/>
                    </a:lnTo>
                    <a:lnTo>
                      <a:pt x="127" y="6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2"/>
                    </a:lnTo>
                    <a:lnTo>
                      <a:pt x="132" y="2"/>
                    </a:lnTo>
                    <a:lnTo>
                      <a:pt x="134" y="6"/>
                    </a:lnTo>
                    <a:lnTo>
                      <a:pt x="138" y="9"/>
                    </a:lnTo>
                    <a:lnTo>
                      <a:pt x="144" y="11"/>
                    </a:lnTo>
                    <a:lnTo>
                      <a:pt x="150" y="15"/>
                    </a:lnTo>
                    <a:lnTo>
                      <a:pt x="159" y="17"/>
                    </a:lnTo>
                    <a:lnTo>
                      <a:pt x="180" y="23"/>
                    </a:lnTo>
                    <a:lnTo>
                      <a:pt x="202" y="27"/>
                    </a:lnTo>
                    <a:lnTo>
                      <a:pt x="221" y="32"/>
                    </a:lnTo>
                    <a:lnTo>
                      <a:pt x="242" y="42"/>
                    </a:lnTo>
                    <a:lnTo>
                      <a:pt x="263" y="48"/>
                    </a:lnTo>
                    <a:lnTo>
                      <a:pt x="280" y="57"/>
                    </a:lnTo>
                    <a:lnTo>
                      <a:pt x="301" y="65"/>
                    </a:lnTo>
                    <a:lnTo>
                      <a:pt x="319" y="79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3512" y="1385"/>
                <a:ext cx="355" cy="374"/>
              </a:xfrm>
              <a:custGeom>
                <a:avLst/>
                <a:gdLst>
                  <a:gd name="T0" fmla="*/ 319 w 355"/>
                  <a:gd name="T1" fmla="*/ 79 h 374"/>
                  <a:gd name="T2" fmla="*/ 328 w 355"/>
                  <a:gd name="T3" fmla="*/ 79 h 374"/>
                  <a:gd name="T4" fmla="*/ 334 w 355"/>
                  <a:gd name="T5" fmla="*/ 80 h 374"/>
                  <a:gd name="T6" fmla="*/ 340 w 355"/>
                  <a:gd name="T7" fmla="*/ 80 h 374"/>
                  <a:gd name="T8" fmla="*/ 345 w 355"/>
                  <a:gd name="T9" fmla="*/ 84 h 374"/>
                  <a:gd name="T10" fmla="*/ 349 w 355"/>
                  <a:gd name="T11" fmla="*/ 84 h 374"/>
                  <a:gd name="T12" fmla="*/ 351 w 355"/>
                  <a:gd name="T13" fmla="*/ 84 h 374"/>
                  <a:gd name="T14" fmla="*/ 355 w 355"/>
                  <a:gd name="T15" fmla="*/ 84 h 374"/>
                  <a:gd name="T16" fmla="*/ 355 w 355"/>
                  <a:gd name="T17" fmla="*/ 86 h 374"/>
                  <a:gd name="T18" fmla="*/ 351 w 355"/>
                  <a:gd name="T19" fmla="*/ 86 h 374"/>
                  <a:gd name="T20" fmla="*/ 351 w 355"/>
                  <a:gd name="T21" fmla="*/ 90 h 374"/>
                  <a:gd name="T22" fmla="*/ 349 w 355"/>
                  <a:gd name="T23" fmla="*/ 96 h 374"/>
                  <a:gd name="T24" fmla="*/ 345 w 355"/>
                  <a:gd name="T25" fmla="*/ 100 h 374"/>
                  <a:gd name="T26" fmla="*/ 344 w 355"/>
                  <a:gd name="T27" fmla="*/ 105 h 374"/>
                  <a:gd name="T28" fmla="*/ 338 w 355"/>
                  <a:gd name="T29" fmla="*/ 111 h 374"/>
                  <a:gd name="T30" fmla="*/ 284 w 355"/>
                  <a:gd name="T31" fmla="*/ 359 h 374"/>
                  <a:gd name="T32" fmla="*/ 284 w 355"/>
                  <a:gd name="T33" fmla="*/ 363 h 374"/>
                  <a:gd name="T34" fmla="*/ 280 w 355"/>
                  <a:gd name="T35" fmla="*/ 365 h 374"/>
                  <a:gd name="T36" fmla="*/ 280 w 355"/>
                  <a:gd name="T37" fmla="*/ 368 h 374"/>
                  <a:gd name="T38" fmla="*/ 280 w 355"/>
                  <a:gd name="T39" fmla="*/ 370 h 374"/>
                  <a:gd name="T40" fmla="*/ 280 w 355"/>
                  <a:gd name="T41" fmla="*/ 374 h 374"/>
                  <a:gd name="T42" fmla="*/ 263 w 355"/>
                  <a:gd name="T43" fmla="*/ 368 h 374"/>
                  <a:gd name="T44" fmla="*/ 232 w 355"/>
                  <a:gd name="T45" fmla="*/ 353 h 374"/>
                  <a:gd name="T46" fmla="*/ 202 w 355"/>
                  <a:gd name="T47" fmla="*/ 338 h 374"/>
                  <a:gd name="T48" fmla="*/ 171 w 355"/>
                  <a:gd name="T49" fmla="*/ 326 h 374"/>
                  <a:gd name="T50" fmla="*/ 142 w 355"/>
                  <a:gd name="T51" fmla="*/ 315 h 374"/>
                  <a:gd name="T52" fmla="*/ 111 w 355"/>
                  <a:gd name="T53" fmla="*/ 301 h 374"/>
                  <a:gd name="T54" fmla="*/ 81 w 355"/>
                  <a:gd name="T55" fmla="*/ 294 h 374"/>
                  <a:gd name="T56" fmla="*/ 52 w 355"/>
                  <a:gd name="T57" fmla="*/ 286 h 374"/>
                  <a:gd name="T58" fmla="*/ 17 w 355"/>
                  <a:gd name="T59" fmla="*/ 278 h 374"/>
                  <a:gd name="T60" fmla="*/ 0 w 355"/>
                  <a:gd name="T61" fmla="*/ 272 h 374"/>
                  <a:gd name="T62" fmla="*/ 6 w 355"/>
                  <a:gd name="T63" fmla="*/ 257 h 374"/>
                  <a:gd name="T64" fmla="*/ 121 w 355"/>
                  <a:gd name="T65" fmla="*/ 32 h 374"/>
                  <a:gd name="T66" fmla="*/ 123 w 355"/>
                  <a:gd name="T67" fmla="*/ 27 h 374"/>
                  <a:gd name="T68" fmla="*/ 123 w 355"/>
                  <a:gd name="T69" fmla="*/ 21 h 374"/>
                  <a:gd name="T70" fmla="*/ 123 w 355"/>
                  <a:gd name="T71" fmla="*/ 15 h 374"/>
                  <a:gd name="T72" fmla="*/ 127 w 355"/>
                  <a:gd name="T73" fmla="*/ 9 h 374"/>
                  <a:gd name="T74" fmla="*/ 127 w 355"/>
                  <a:gd name="T75" fmla="*/ 6 h 374"/>
                  <a:gd name="T76" fmla="*/ 127 w 355"/>
                  <a:gd name="T77" fmla="*/ 2 h 374"/>
                  <a:gd name="T78" fmla="*/ 127 w 355"/>
                  <a:gd name="T79" fmla="*/ 0 h 374"/>
                  <a:gd name="T80" fmla="*/ 129 w 355"/>
                  <a:gd name="T81" fmla="*/ 2 h 374"/>
                  <a:gd name="T82" fmla="*/ 132 w 355"/>
                  <a:gd name="T83" fmla="*/ 2 h 374"/>
                  <a:gd name="T84" fmla="*/ 134 w 355"/>
                  <a:gd name="T85" fmla="*/ 6 h 374"/>
                  <a:gd name="T86" fmla="*/ 138 w 355"/>
                  <a:gd name="T87" fmla="*/ 9 h 374"/>
                  <a:gd name="T88" fmla="*/ 144 w 355"/>
                  <a:gd name="T89" fmla="*/ 11 h 374"/>
                  <a:gd name="T90" fmla="*/ 150 w 355"/>
                  <a:gd name="T91" fmla="*/ 15 h 374"/>
                  <a:gd name="T92" fmla="*/ 159 w 355"/>
                  <a:gd name="T93" fmla="*/ 17 h 374"/>
                  <a:gd name="T94" fmla="*/ 180 w 355"/>
                  <a:gd name="T95" fmla="*/ 23 h 374"/>
                  <a:gd name="T96" fmla="*/ 202 w 355"/>
                  <a:gd name="T97" fmla="*/ 27 h 374"/>
                  <a:gd name="T98" fmla="*/ 221 w 355"/>
                  <a:gd name="T99" fmla="*/ 32 h 374"/>
                  <a:gd name="T100" fmla="*/ 242 w 355"/>
                  <a:gd name="T101" fmla="*/ 42 h 374"/>
                  <a:gd name="T102" fmla="*/ 263 w 355"/>
                  <a:gd name="T103" fmla="*/ 48 h 374"/>
                  <a:gd name="T104" fmla="*/ 280 w 355"/>
                  <a:gd name="T105" fmla="*/ 57 h 374"/>
                  <a:gd name="T106" fmla="*/ 301 w 355"/>
                  <a:gd name="T107" fmla="*/ 65 h 374"/>
                  <a:gd name="T108" fmla="*/ 319 w 355"/>
                  <a:gd name="T109" fmla="*/ 7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5" h="374">
                    <a:moveTo>
                      <a:pt x="319" y="79"/>
                    </a:moveTo>
                    <a:lnTo>
                      <a:pt x="328" y="79"/>
                    </a:lnTo>
                    <a:lnTo>
                      <a:pt x="334" y="80"/>
                    </a:lnTo>
                    <a:lnTo>
                      <a:pt x="340" y="80"/>
                    </a:lnTo>
                    <a:lnTo>
                      <a:pt x="345" y="84"/>
                    </a:lnTo>
                    <a:lnTo>
                      <a:pt x="349" y="84"/>
                    </a:lnTo>
                    <a:lnTo>
                      <a:pt x="351" y="84"/>
                    </a:lnTo>
                    <a:lnTo>
                      <a:pt x="355" y="84"/>
                    </a:lnTo>
                    <a:lnTo>
                      <a:pt x="355" y="86"/>
                    </a:lnTo>
                    <a:lnTo>
                      <a:pt x="351" y="86"/>
                    </a:lnTo>
                    <a:lnTo>
                      <a:pt x="351" y="90"/>
                    </a:lnTo>
                    <a:lnTo>
                      <a:pt x="349" y="96"/>
                    </a:lnTo>
                    <a:lnTo>
                      <a:pt x="345" y="100"/>
                    </a:lnTo>
                    <a:lnTo>
                      <a:pt x="344" y="105"/>
                    </a:lnTo>
                    <a:lnTo>
                      <a:pt x="338" y="111"/>
                    </a:lnTo>
                    <a:lnTo>
                      <a:pt x="284" y="359"/>
                    </a:lnTo>
                    <a:lnTo>
                      <a:pt x="284" y="363"/>
                    </a:lnTo>
                    <a:lnTo>
                      <a:pt x="280" y="365"/>
                    </a:lnTo>
                    <a:lnTo>
                      <a:pt x="280" y="368"/>
                    </a:lnTo>
                    <a:lnTo>
                      <a:pt x="280" y="370"/>
                    </a:lnTo>
                    <a:lnTo>
                      <a:pt x="280" y="374"/>
                    </a:lnTo>
                    <a:lnTo>
                      <a:pt x="263" y="368"/>
                    </a:lnTo>
                    <a:lnTo>
                      <a:pt x="232" y="353"/>
                    </a:lnTo>
                    <a:lnTo>
                      <a:pt x="202" y="338"/>
                    </a:lnTo>
                    <a:lnTo>
                      <a:pt x="171" y="326"/>
                    </a:lnTo>
                    <a:lnTo>
                      <a:pt x="142" y="315"/>
                    </a:lnTo>
                    <a:lnTo>
                      <a:pt x="111" y="301"/>
                    </a:lnTo>
                    <a:lnTo>
                      <a:pt x="81" y="294"/>
                    </a:lnTo>
                    <a:lnTo>
                      <a:pt x="52" y="286"/>
                    </a:lnTo>
                    <a:lnTo>
                      <a:pt x="17" y="278"/>
                    </a:lnTo>
                    <a:lnTo>
                      <a:pt x="0" y="272"/>
                    </a:lnTo>
                    <a:lnTo>
                      <a:pt x="6" y="257"/>
                    </a:lnTo>
                    <a:lnTo>
                      <a:pt x="121" y="32"/>
                    </a:lnTo>
                    <a:lnTo>
                      <a:pt x="123" y="27"/>
                    </a:lnTo>
                    <a:lnTo>
                      <a:pt x="123" y="21"/>
                    </a:lnTo>
                    <a:lnTo>
                      <a:pt x="123" y="15"/>
                    </a:lnTo>
                    <a:lnTo>
                      <a:pt x="127" y="9"/>
                    </a:lnTo>
                    <a:lnTo>
                      <a:pt x="127" y="6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2"/>
                    </a:lnTo>
                    <a:lnTo>
                      <a:pt x="132" y="2"/>
                    </a:lnTo>
                    <a:lnTo>
                      <a:pt x="134" y="6"/>
                    </a:lnTo>
                    <a:lnTo>
                      <a:pt x="138" y="9"/>
                    </a:lnTo>
                    <a:lnTo>
                      <a:pt x="144" y="11"/>
                    </a:lnTo>
                    <a:lnTo>
                      <a:pt x="150" y="15"/>
                    </a:lnTo>
                    <a:lnTo>
                      <a:pt x="159" y="17"/>
                    </a:lnTo>
                    <a:lnTo>
                      <a:pt x="180" y="23"/>
                    </a:lnTo>
                    <a:lnTo>
                      <a:pt x="202" y="27"/>
                    </a:lnTo>
                    <a:lnTo>
                      <a:pt x="221" y="32"/>
                    </a:lnTo>
                    <a:lnTo>
                      <a:pt x="242" y="42"/>
                    </a:lnTo>
                    <a:lnTo>
                      <a:pt x="263" y="48"/>
                    </a:lnTo>
                    <a:lnTo>
                      <a:pt x="280" y="57"/>
                    </a:lnTo>
                    <a:lnTo>
                      <a:pt x="301" y="65"/>
                    </a:lnTo>
                    <a:lnTo>
                      <a:pt x="319" y="79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5913438" y="4371975"/>
              <a:ext cx="623887" cy="636588"/>
              <a:chOff x="3725" y="2418"/>
              <a:chExt cx="393" cy="401"/>
            </a:xfrm>
          </p:grpSpPr>
          <p:sp>
            <p:nvSpPr>
              <p:cNvPr id="46" name="Freeform 34"/>
              <p:cNvSpPr>
                <a:spLocks/>
              </p:cNvSpPr>
              <p:nvPr/>
            </p:nvSpPr>
            <p:spPr bwMode="auto">
              <a:xfrm>
                <a:off x="3725" y="2418"/>
                <a:ext cx="393" cy="401"/>
              </a:xfrm>
              <a:custGeom>
                <a:avLst/>
                <a:gdLst>
                  <a:gd name="T0" fmla="*/ 361 w 393"/>
                  <a:gd name="T1" fmla="*/ 276 h 401"/>
                  <a:gd name="T2" fmla="*/ 368 w 393"/>
                  <a:gd name="T3" fmla="*/ 274 h 401"/>
                  <a:gd name="T4" fmla="*/ 374 w 393"/>
                  <a:gd name="T5" fmla="*/ 269 h 401"/>
                  <a:gd name="T6" fmla="*/ 380 w 393"/>
                  <a:gd name="T7" fmla="*/ 267 h 401"/>
                  <a:gd name="T8" fmla="*/ 384 w 393"/>
                  <a:gd name="T9" fmla="*/ 263 h 401"/>
                  <a:gd name="T10" fmla="*/ 388 w 393"/>
                  <a:gd name="T11" fmla="*/ 263 h 401"/>
                  <a:gd name="T12" fmla="*/ 390 w 393"/>
                  <a:gd name="T13" fmla="*/ 261 h 401"/>
                  <a:gd name="T14" fmla="*/ 393 w 393"/>
                  <a:gd name="T15" fmla="*/ 261 h 401"/>
                  <a:gd name="T16" fmla="*/ 391 w 393"/>
                  <a:gd name="T17" fmla="*/ 257 h 401"/>
                  <a:gd name="T18" fmla="*/ 390 w 393"/>
                  <a:gd name="T19" fmla="*/ 259 h 401"/>
                  <a:gd name="T20" fmla="*/ 390 w 393"/>
                  <a:gd name="T21" fmla="*/ 255 h 401"/>
                  <a:gd name="T22" fmla="*/ 384 w 393"/>
                  <a:gd name="T23" fmla="*/ 251 h 401"/>
                  <a:gd name="T24" fmla="*/ 380 w 393"/>
                  <a:gd name="T25" fmla="*/ 247 h 401"/>
                  <a:gd name="T26" fmla="*/ 376 w 393"/>
                  <a:gd name="T27" fmla="*/ 242 h 401"/>
                  <a:gd name="T28" fmla="*/ 368 w 393"/>
                  <a:gd name="T29" fmla="*/ 238 h 401"/>
                  <a:gd name="T30" fmla="*/ 251 w 393"/>
                  <a:gd name="T31" fmla="*/ 13 h 401"/>
                  <a:gd name="T32" fmla="*/ 251 w 393"/>
                  <a:gd name="T33" fmla="*/ 11 h 401"/>
                  <a:gd name="T34" fmla="*/ 248 w 393"/>
                  <a:gd name="T35" fmla="*/ 9 h 401"/>
                  <a:gd name="T36" fmla="*/ 246 w 393"/>
                  <a:gd name="T37" fmla="*/ 5 h 401"/>
                  <a:gd name="T38" fmla="*/ 246 w 393"/>
                  <a:gd name="T39" fmla="*/ 4 h 401"/>
                  <a:gd name="T40" fmla="*/ 246 w 393"/>
                  <a:gd name="T41" fmla="*/ 0 h 401"/>
                  <a:gd name="T42" fmla="*/ 228 w 393"/>
                  <a:gd name="T43" fmla="*/ 11 h 401"/>
                  <a:gd name="T44" fmla="*/ 203 w 393"/>
                  <a:gd name="T45" fmla="*/ 32 h 401"/>
                  <a:gd name="T46" fmla="*/ 179 w 393"/>
                  <a:gd name="T47" fmla="*/ 55 h 401"/>
                  <a:gd name="T48" fmla="*/ 155 w 393"/>
                  <a:gd name="T49" fmla="*/ 75 h 401"/>
                  <a:gd name="T50" fmla="*/ 127 w 393"/>
                  <a:gd name="T51" fmla="*/ 94 h 401"/>
                  <a:gd name="T52" fmla="*/ 100 w 393"/>
                  <a:gd name="T53" fmla="*/ 113 h 401"/>
                  <a:gd name="T54" fmla="*/ 75 w 393"/>
                  <a:gd name="T55" fmla="*/ 130 h 401"/>
                  <a:gd name="T56" fmla="*/ 46 w 393"/>
                  <a:gd name="T57" fmla="*/ 144 h 401"/>
                  <a:gd name="T58" fmla="*/ 15 w 393"/>
                  <a:gd name="T59" fmla="*/ 161 h 401"/>
                  <a:gd name="T60" fmla="*/ 0 w 393"/>
                  <a:gd name="T61" fmla="*/ 173 h 401"/>
                  <a:gd name="T62" fmla="*/ 10 w 393"/>
                  <a:gd name="T63" fmla="*/ 186 h 401"/>
                  <a:gd name="T64" fmla="*/ 182 w 393"/>
                  <a:gd name="T65" fmla="*/ 370 h 401"/>
                  <a:gd name="T66" fmla="*/ 184 w 393"/>
                  <a:gd name="T67" fmla="*/ 376 h 401"/>
                  <a:gd name="T68" fmla="*/ 186 w 393"/>
                  <a:gd name="T69" fmla="*/ 382 h 401"/>
                  <a:gd name="T70" fmla="*/ 190 w 393"/>
                  <a:gd name="T71" fmla="*/ 388 h 401"/>
                  <a:gd name="T72" fmla="*/ 192 w 393"/>
                  <a:gd name="T73" fmla="*/ 393 h 401"/>
                  <a:gd name="T74" fmla="*/ 192 w 393"/>
                  <a:gd name="T75" fmla="*/ 395 h 401"/>
                  <a:gd name="T76" fmla="*/ 194 w 393"/>
                  <a:gd name="T77" fmla="*/ 399 h 401"/>
                  <a:gd name="T78" fmla="*/ 194 w 393"/>
                  <a:gd name="T79" fmla="*/ 401 h 401"/>
                  <a:gd name="T80" fmla="*/ 196 w 393"/>
                  <a:gd name="T81" fmla="*/ 397 h 401"/>
                  <a:gd name="T82" fmla="*/ 200 w 393"/>
                  <a:gd name="T83" fmla="*/ 397 h 401"/>
                  <a:gd name="T84" fmla="*/ 202 w 393"/>
                  <a:gd name="T85" fmla="*/ 393 h 401"/>
                  <a:gd name="T86" fmla="*/ 203 w 393"/>
                  <a:gd name="T87" fmla="*/ 389 h 401"/>
                  <a:gd name="T88" fmla="*/ 209 w 393"/>
                  <a:gd name="T89" fmla="*/ 386 h 401"/>
                  <a:gd name="T90" fmla="*/ 213 w 393"/>
                  <a:gd name="T91" fmla="*/ 380 h 401"/>
                  <a:gd name="T92" fmla="*/ 221 w 393"/>
                  <a:gd name="T93" fmla="*/ 376 h 401"/>
                  <a:gd name="T94" fmla="*/ 240 w 393"/>
                  <a:gd name="T95" fmla="*/ 365 h 401"/>
                  <a:gd name="T96" fmla="*/ 259 w 393"/>
                  <a:gd name="T97" fmla="*/ 355 h 401"/>
                  <a:gd name="T98" fmla="*/ 278 w 393"/>
                  <a:gd name="T99" fmla="*/ 343 h 401"/>
                  <a:gd name="T100" fmla="*/ 294 w 393"/>
                  <a:gd name="T101" fmla="*/ 332 h 401"/>
                  <a:gd name="T102" fmla="*/ 313 w 393"/>
                  <a:gd name="T103" fmla="*/ 320 h 401"/>
                  <a:gd name="T104" fmla="*/ 328 w 393"/>
                  <a:gd name="T105" fmla="*/ 307 h 401"/>
                  <a:gd name="T106" fmla="*/ 345 w 393"/>
                  <a:gd name="T107" fmla="*/ 292 h 401"/>
                  <a:gd name="T108" fmla="*/ 361 w 393"/>
                  <a:gd name="T109" fmla="*/ 276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3" h="401">
                    <a:moveTo>
                      <a:pt x="361" y="276"/>
                    </a:moveTo>
                    <a:lnTo>
                      <a:pt x="368" y="274"/>
                    </a:lnTo>
                    <a:lnTo>
                      <a:pt x="374" y="269"/>
                    </a:lnTo>
                    <a:lnTo>
                      <a:pt x="380" y="267"/>
                    </a:lnTo>
                    <a:lnTo>
                      <a:pt x="384" y="263"/>
                    </a:lnTo>
                    <a:lnTo>
                      <a:pt x="388" y="263"/>
                    </a:lnTo>
                    <a:lnTo>
                      <a:pt x="390" y="261"/>
                    </a:lnTo>
                    <a:lnTo>
                      <a:pt x="393" y="261"/>
                    </a:lnTo>
                    <a:lnTo>
                      <a:pt x="391" y="257"/>
                    </a:lnTo>
                    <a:lnTo>
                      <a:pt x="390" y="259"/>
                    </a:lnTo>
                    <a:lnTo>
                      <a:pt x="390" y="255"/>
                    </a:lnTo>
                    <a:lnTo>
                      <a:pt x="384" y="251"/>
                    </a:lnTo>
                    <a:lnTo>
                      <a:pt x="380" y="247"/>
                    </a:lnTo>
                    <a:lnTo>
                      <a:pt x="376" y="242"/>
                    </a:lnTo>
                    <a:lnTo>
                      <a:pt x="368" y="238"/>
                    </a:lnTo>
                    <a:lnTo>
                      <a:pt x="251" y="13"/>
                    </a:lnTo>
                    <a:lnTo>
                      <a:pt x="251" y="11"/>
                    </a:lnTo>
                    <a:lnTo>
                      <a:pt x="248" y="9"/>
                    </a:lnTo>
                    <a:lnTo>
                      <a:pt x="246" y="5"/>
                    </a:lnTo>
                    <a:lnTo>
                      <a:pt x="246" y="4"/>
                    </a:lnTo>
                    <a:lnTo>
                      <a:pt x="246" y="0"/>
                    </a:lnTo>
                    <a:lnTo>
                      <a:pt x="228" y="11"/>
                    </a:lnTo>
                    <a:lnTo>
                      <a:pt x="203" y="32"/>
                    </a:lnTo>
                    <a:lnTo>
                      <a:pt x="179" y="55"/>
                    </a:lnTo>
                    <a:lnTo>
                      <a:pt x="155" y="75"/>
                    </a:lnTo>
                    <a:lnTo>
                      <a:pt x="127" y="94"/>
                    </a:lnTo>
                    <a:lnTo>
                      <a:pt x="100" y="113"/>
                    </a:lnTo>
                    <a:lnTo>
                      <a:pt x="75" y="130"/>
                    </a:lnTo>
                    <a:lnTo>
                      <a:pt x="46" y="144"/>
                    </a:lnTo>
                    <a:lnTo>
                      <a:pt x="15" y="161"/>
                    </a:lnTo>
                    <a:lnTo>
                      <a:pt x="0" y="173"/>
                    </a:lnTo>
                    <a:lnTo>
                      <a:pt x="10" y="186"/>
                    </a:lnTo>
                    <a:lnTo>
                      <a:pt x="182" y="370"/>
                    </a:lnTo>
                    <a:lnTo>
                      <a:pt x="184" y="376"/>
                    </a:lnTo>
                    <a:lnTo>
                      <a:pt x="186" y="382"/>
                    </a:lnTo>
                    <a:lnTo>
                      <a:pt x="190" y="388"/>
                    </a:lnTo>
                    <a:lnTo>
                      <a:pt x="192" y="393"/>
                    </a:lnTo>
                    <a:lnTo>
                      <a:pt x="192" y="395"/>
                    </a:lnTo>
                    <a:lnTo>
                      <a:pt x="194" y="399"/>
                    </a:lnTo>
                    <a:lnTo>
                      <a:pt x="194" y="401"/>
                    </a:lnTo>
                    <a:lnTo>
                      <a:pt x="196" y="397"/>
                    </a:lnTo>
                    <a:lnTo>
                      <a:pt x="200" y="397"/>
                    </a:lnTo>
                    <a:lnTo>
                      <a:pt x="202" y="393"/>
                    </a:lnTo>
                    <a:lnTo>
                      <a:pt x="203" y="389"/>
                    </a:lnTo>
                    <a:lnTo>
                      <a:pt x="209" y="386"/>
                    </a:lnTo>
                    <a:lnTo>
                      <a:pt x="213" y="380"/>
                    </a:lnTo>
                    <a:lnTo>
                      <a:pt x="221" y="376"/>
                    </a:lnTo>
                    <a:lnTo>
                      <a:pt x="240" y="365"/>
                    </a:lnTo>
                    <a:lnTo>
                      <a:pt x="259" y="355"/>
                    </a:lnTo>
                    <a:lnTo>
                      <a:pt x="278" y="343"/>
                    </a:lnTo>
                    <a:lnTo>
                      <a:pt x="294" y="332"/>
                    </a:lnTo>
                    <a:lnTo>
                      <a:pt x="313" y="320"/>
                    </a:lnTo>
                    <a:lnTo>
                      <a:pt x="328" y="307"/>
                    </a:lnTo>
                    <a:lnTo>
                      <a:pt x="345" y="292"/>
                    </a:lnTo>
                    <a:lnTo>
                      <a:pt x="361" y="276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47" name="Freeform 35"/>
              <p:cNvSpPr>
                <a:spLocks/>
              </p:cNvSpPr>
              <p:nvPr/>
            </p:nvSpPr>
            <p:spPr bwMode="auto">
              <a:xfrm>
                <a:off x="3725" y="2418"/>
                <a:ext cx="393" cy="401"/>
              </a:xfrm>
              <a:custGeom>
                <a:avLst/>
                <a:gdLst>
                  <a:gd name="T0" fmla="*/ 361 w 393"/>
                  <a:gd name="T1" fmla="*/ 276 h 401"/>
                  <a:gd name="T2" fmla="*/ 368 w 393"/>
                  <a:gd name="T3" fmla="*/ 274 h 401"/>
                  <a:gd name="T4" fmla="*/ 374 w 393"/>
                  <a:gd name="T5" fmla="*/ 269 h 401"/>
                  <a:gd name="T6" fmla="*/ 380 w 393"/>
                  <a:gd name="T7" fmla="*/ 267 h 401"/>
                  <a:gd name="T8" fmla="*/ 384 w 393"/>
                  <a:gd name="T9" fmla="*/ 263 h 401"/>
                  <a:gd name="T10" fmla="*/ 388 w 393"/>
                  <a:gd name="T11" fmla="*/ 263 h 401"/>
                  <a:gd name="T12" fmla="*/ 390 w 393"/>
                  <a:gd name="T13" fmla="*/ 261 h 401"/>
                  <a:gd name="T14" fmla="*/ 393 w 393"/>
                  <a:gd name="T15" fmla="*/ 261 h 401"/>
                  <a:gd name="T16" fmla="*/ 391 w 393"/>
                  <a:gd name="T17" fmla="*/ 257 h 401"/>
                  <a:gd name="T18" fmla="*/ 390 w 393"/>
                  <a:gd name="T19" fmla="*/ 259 h 401"/>
                  <a:gd name="T20" fmla="*/ 390 w 393"/>
                  <a:gd name="T21" fmla="*/ 255 h 401"/>
                  <a:gd name="T22" fmla="*/ 384 w 393"/>
                  <a:gd name="T23" fmla="*/ 251 h 401"/>
                  <a:gd name="T24" fmla="*/ 380 w 393"/>
                  <a:gd name="T25" fmla="*/ 247 h 401"/>
                  <a:gd name="T26" fmla="*/ 376 w 393"/>
                  <a:gd name="T27" fmla="*/ 242 h 401"/>
                  <a:gd name="T28" fmla="*/ 368 w 393"/>
                  <a:gd name="T29" fmla="*/ 238 h 401"/>
                  <a:gd name="T30" fmla="*/ 251 w 393"/>
                  <a:gd name="T31" fmla="*/ 13 h 401"/>
                  <a:gd name="T32" fmla="*/ 251 w 393"/>
                  <a:gd name="T33" fmla="*/ 11 h 401"/>
                  <a:gd name="T34" fmla="*/ 248 w 393"/>
                  <a:gd name="T35" fmla="*/ 9 h 401"/>
                  <a:gd name="T36" fmla="*/ 246 w 393"/>
                  <a:gd name="T37" fmla="*/ 5 h 401"/>
                  <a:gd name="T38" fmla="*/ 246 w 393"/>
                  <a:gd name="T39" fmla="*/ 4 h 401"/>
                  <a:gd name="T40" fmla="*/ 246 w 393"/>
                  <a:gd name="T41" fmla="*/ 0 h 401"/>
                  <a:gd name="T42" fmla="*/ 228 w 393"/>
                  <a:gd name="T43" fmla="*/ 11 h 401"/>
                  <a:gd name="T44" fmla="*/ 203 w 393"/>
                  <a:gd name="T45" fmla="*/ 32 h 401"/>
                  <a:gd name="T46" fmla="*/ 179 w 393"/>
                  <a:gd name="T47" fmla="*/ 55 h 401"/>
                  <a:gd name="T48" fmla="*/ 155 w 393"/>
                  <a:gd name="T49" fmla="*/ 75 h 401"/>
                  <a:gd name="T50" fmla="*/ 127 w 393"/>
                  <a:gd name="T51" fmla="*/ 94 h 401"/>
                  <a:gd name="T52" fmla="*/ 100 w 393"/>
                  <a:gd name="T53" fmla="*/ 113 h 401"/>
                  <a:gd name="T54" fmla="*/ 75 w 393"/>
                  <a:gd name="T55" fmla="*/ 130 h 401"/>
                  <a:gd name="T56" fmla="*/ 46 w 393"/>
                  <a:gd name="T57" fmla="*/ 144 h 401"/>
                  <a:gd name="T58" fmla="*/ 15 w 393"/>
                  <a:gd name="T59" fmla="*/ 161 h 401"/>
                  <a:gd name="T60" fmla="*/ 0 w 393"/>
                  <a:gd name="T61" fmla="*/ 173 h 401"/>
                  <a:gd name="T62" fmla="*/ 10 w 393"/>
                  <a:gd name="T63" fmla="*/ 186 h 401"/>
                  <a:gd name="T64" fmla="*/ 182 w 393"/>
                  <a:gd name="T65" fmla="*/ 370 h 401"/>
                  <a:gd name="T66" fmla="*/ 184 w 393"/>
                  <a:gd name="T67" fmla="*/ 376 h 401"/>
                  <a:gd name="T68" fmla="*/ 186 w 393"/>
                  <a:gd name="T69" fmla="*/ 382 h 401"/>
                  <a:gd name="T70" fmla="*/ 190 w 393"/>
                  <a:gd name="T71" fmla="*/ 388 h 401"/>
                  <a:gd name="T72" fmla="*/ 192 w 393"/>
                  <a:gd name="T73" fmla="*/ 393 h 401"/>
                  <a:gd name="T74" fmla="*/ 192 w 393"/>
                  <a:gd name="T75" fmla="*/ 395 h 401"/>
                  <a:gd name="T76" fmla="*/ 194 w 393"/>
                  <a:gd name="T77" fmla="*/ 399 h 401"/>
                  <a:gd name="T78" fmla="*/ 194 w 393"/>
                  <a:gd name="T79" fmla="*/ 401 h 401"/>
                  <a:gd name="T80" fmla="*/ 196 w 393"/>
                  <a:gd name="T81" fmla="*/ 397 h 401"/>
                  <a:gd name="T82" fmla="*/ 200 w 393"/>
                  <a:gd name="T83" fmla="*/ 397 h 401"/>
                  <a:gd name="T84" fmla="*/ 202 w 393"/>
                  <a:gd name="T85" fmla="*/ 393 h 401"/>
                  <a:gd name="T86" fmla="*/ 203 w 393"/>
                  <a:gd name="T87" fmla="*/ 389 h 401"/>
                  <a:gd name="T88" fmla="*/ 209 w 393"/>
                  <a:gd name="T89" fmla="*/ 386 h 401"/>
                  <a:gd name="T90" fmla="*/ 213 w 393"/>
                  <a:gd name="T91" fmla="*/ 380 h 401"/>
                  <a:gd name="T92" fmla="*/ 221 w 393"/>
                  <a:gd name="T93" fmla="*/ 376 h 401"/>
                  <a:gd name="T94" fmla="*/ 240 w 393"/>
                  <a:gd name="T95" fmla="*/ 365 h 401"/>
                  <a:gd name="T96" fmla="*/ 259 w 393"/>
                  <a:gd name="T97" fmla="*/ 355 h 401"/>
                  <a:gd name="T98" fmla="*/ 278 w 393"/>
                  <a:gd name="T99" fmla="*/ 343 h 401"/>
                  <a:gd name="T100" fmla="*/ 294 w 393"/>
                  <a:gd name="T101" fmla="*/ 332 h 401"/>
                  <a:gd name="T102" fmla="*/ 313 w 393"/>
                  <a:gd name="T103" fmla="*/ 320 h 401"/>
                  <a:gd name="T104" fmla="*/ 328 w 393"/>
                  <a:gd name="T105" fmla="*/ 307 h 401"/>
                  <a:gd name="T106" fmla="*/ 345 w 393"/>
                  <a:gd name="T107" fmla="*/ 292 h 401"/>
                  <a:gd name="T108" fmla="*/ 361 w 393"/>
                  <a:gd name="T109" fmla="*/ 276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3" h="401">
                    <a:moveTo>
                      <a:pt x="361" y="276"/>
                    </a:moveTo>
                    <a:lnTo>
                      <a:pt x="368" y="274"/>
                    </a:lnTo>
                    <a:lnTo>
                      <a:pt x="374" y="269"/>
                    </a:lnTo>
                    <a:lnTo>
                      <a:pt x="380" y="267"/>
                    </a:lnTo>
                    <a:lnTo>
                      <a:pt x="384" y="263"/>
                    </a:lnTo>
                    <a:lnTo>
                      <a:pt x="388" y="263"/>
                    </a:lnTo>
                    <a:lnTo>
                      <a:pt x="390" y="261"/>
                    </a:lnTo>
                    <a:lnTo>
                      <a:pt x="393" y="261"/>
                    </a:lnTo>
                    <a:lnTo>
                      <a:pt x="391" y="257"/>
                    </a:lnTo>
                    <a:lnTo>
                      <a:pt x="390" y="259"/>
                    </a:lnTo>
                    <a:lnTo>
                      <a:pt x="390" y="255"/>
                    </a:lnTo>
                    <a:lnTo>
                      <a:pt x="384" y="251"/>
                    </a:lnTo>
                    <a:lnTo>
                      <a:pt x="380" y="247"/>
                    </a:lnTo>
                    <a:lnTo>
                      <a:pt x="376" y="242"/>
                    </a:lnTo>
                    <a:lnTo>
                      <a:pt x="368" y="238"/>
                    </a:lnTo>
                    <a:lnTo>
                      <a:pt x="251" y="13"/>
                    </a:lnTo>
                    <a:lnTo>
                      <a:pt x="251" y="11"/>
                    </a:lnTo>
                    <a:lnTo>
                      <a:pt x="248" y="9"/>
                    </a:lnTo>
                    <a:lnTo>
                      <a:pt x="246" y="5"/>
                    </a:lnTo>
                    <a:lnTo>
                      <a:pt x="246" y="4"/>
                    </a:lnTo>
                    <a:lnTo>
                      <a:pt x="246" y="0"/>
                    </a:lnTo>
                    <a:lnTo>
                      <a:pt x="228" y="11"/>
                    </a:lnTo>
                    <a:lnTo>
                      <a:pt x="203" y="32"/>
                    </a:lnTo>
                    <a:lnTo>
                      <a:pt x="179" y="55"/>
                    </a:lnTo>
                    <a:lnTo>
                      <a:pt x="155" y="75"/>
                    </a:lnTo>
                    <a:lnTo>
                      <a:pt x="127" y="94"/>
                    </a:lnTo>
                    <a:lnTo>
                      <a:pt x="100" y="113"/>
                    </a:lnTo>
                    <a:lnTo>
                      <a:pt x="75" y="130"/>
                    </a:lnTo>
                    <a:lnTo>
                      <a:pt x="46" y="144"/>
                    </a:lnTo>
                    <a:lnTo>
                      <a:pt x="15" y="161"/>
                    </a:lnTo>
                    <a:lnTo>
                      <a:pt x="0" y="173"/>
                    </a:lnTo>
                    <a:lnTo>
                      <a:pt x="10" y="186"/>
                    </a:lnTo>
                    <a:lnTo>
                      <a:pt x="182" y="370"/>
                    </a:lnTo>
                    <a:lnTo>
                      <a:pt x="184" y="376"/>
                    </a:lnTo>
                    <a:lnTo>
                      <a:pt x="186" y="382"/>
                    </a:lnTo>
                    <a:lnTo>
                      <a:pt x="190" y="388"/>
                    </a:lnTo>
                    <a:lnTo>
                      <a:pt x="192" y="393"/>
                    </a:lnTo>
                    <a:lnTo>
                      <a:pt x="192" y="395"/>
                    </a:lnTo>
                    <a:lnTo>
                      <a:pt x="194" y="399"/>
                    </a:lnTo>
                    <a:lnTo>
                      <a:pt x="194" y="401"/>
                    </a:lnTo>
                    <a:lnTo>
                      <a:pt x="196" y="397"/>
                    </a:lnTo>
                    <a:lnTo>
                      <a:pt x="200" y="397"/>
                    </a:lnTo>
                    <a:lnTo>
                      <a:pt x="202" y="393"/>
                    </a:lnTo>
                    <a:lnTo>
                      <a:pt x="203" y="389"/>
                    </a:lnTo>
                    <a:lnTo>
                      <a:pt x="209" y="386"/>
                    </a:lnTo>
                    <a:lnTo>
                      <a:pt x="213" y="380"/>
                    </a:lnTo>
                    <a:lnTo>
                      <a:pt x="221" y="376"/>
                    </a:lnTo>
                    <a:lnTo>
                      <a:pt x="240" y="365"/>
                    </a:lnTo>
                    <a:lnTo>
                      <a:pt x="259" y="355"/>
                    </a:lnTo>
                    <a:lnTo>
                      <a:pt x="278" y="343"/>
                    </a:lnTo>
                    <a:lnTo>
                      <a:pt x="294" y="332"/>
                    </a:lnTo>
                    <a:lnTo>
                      <a:pt x="313" y="320"/>
                    </a:lnTo>
                    <a:lnTo>
                      <a:pt x="328" y="307"/>
                    </a:lnTo>
                    <a:lnTo>
                      <a:pt x="345" y="292"/>
                    </a:lnTo>
                    <a:lnTo>
                      <a:pt x="361" y="276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2822575" y="4432300"/>
              <a:ext cx="608013" cy="628650"/>
              <a:chOff x="1778" y="2456"/>
              <a:chExt cx="383" cy="396"/>
            </a:xfrm>
          </p:grpSpPr>
          <p:sp>
            <p:nvSpPr>
              <p:cNvPr id="44" name="Freeform 37"/>
              <p:cNvSpPr>
                <a:spLocks/>
              </p:cNvSpPr>
              <p:nvPr/>
            </p:nvSpPr>
            <p:spPr bwMode="auto">
              <a:xfrm>
                <a:off x="1778" y="2456"/>
                <a:ext cx="383" cy="396"/>
              </a:xfrm>
              <a:custGeom>
                <a:avLst/>
                <a:gdLst>
                  <a:gd name="T0" fmla="*/ 34 w 383"/>
                  <a:gd name="T1" fmla="*/ 284 h 396"/>
                  <a:gd name="T2" fmla="*/ 25 w 383"/>
                  <a:gd name="T3" fmla="*/ 282 h 396"/>
                  <a:gd name="T4" fmla="*/ 21 w 383"/>
                  <a:gd name="T5" fmla="*/ 279 h 396"/>
                  <a:gd name="T6" fmla="*/ 15 w 383"/>
                  <a:gd name="T7" fmla="*/ 277 h 396"/>
                  <a:gd name="T8" fmla="*/ 9 w 383"/>
                  <a:gd name="T9" fmla="*/ 273 h 396"/>
                  <a:gd name="T10" fmla="*/ 5 w 383"/>
                  <a:gd name="T11" fmla="*/ 273 h 396"/>
                  <a:gd name="T12" fmla="*/ 3 w 383"/>
                  <a:gd name="T13" fmla="*/ 273 h 396"/>
                  <a:gd name="T14" fmla="*/ 0 w 383"/>
                  <a:gd name="T15" fmla="*/ 271 h 396"/>
                  <a:gd name="T16" fmla="*/ 0 w 383"/>
                  <a:gd name="T17" fmla="*/ 269 h 396"/>
                  <a:gd name="T18" fmla="*/ 3 w 383"/>
                  <a:gd name="T19" fmla="*/ 269 h 396"/>
                  <a:gd name="T20" fmla="*/ 3 w 383"/>
                  <a:gd name="T21" fmla="*/ 267 h 396"/>
                  <a:gd name="T22" fmla="*/ 7 w 383"/>
                  <a:gd name="T23" fmla="*/ 261 h 396"/>
                  <a:gd name="T24" fmla="*/ 11 w 383"/>
                  <a:gd name="T25" fmla="*/ 257 h 396"/>
                  <a:gd name="T26" fmla="*/ 15 w 383"/>
                  <a:gd name="T27" fmla="*/ 252 h 396"/>
                  <a:gd name="T28" fmla="*/ 23 w 383"/>
                  <a:gd name="T29" fmla="*/ 248 h 396"/>
                  <a:gd name="T30" fmla="*/ 120 w 383"/>
                  <a:gd name="T31" fmla="*/ 14 h 396"/>
                  <a:gd name="T32" fmla="*/ 120 w 383"/>
                  <a:gd name="T33" fmla="*/ 12 h 396"/>
                  <a:gd name="T34" fmla="*/ 124 w 383"/>
                  <a:gd name="T35" fmla="*/ 10 h 396"/>
                  <a:gd name="T36" fmla="*/ 124 w 383"/>
                  <a:gd name="T37" fmla="*/ 6 h 396"/>
                  <a:gd name="T38" fmla="*/ 126 w 383"/>
                  <a:gd name="T39" fmla="*/ 2 h 396"/>
                  <a:gd name="T40" fmla="*/ 126 w 383"/>
                  <a:gd name="T41" fmla="*/ 0 h 396"/>
                  <a:gd name="T42" fmla="*/ 142 w 383"/>
                  <a:gd name="T43" fmla="*/ 10 h 396"/>
                  <a:gd name="T44" fmla="*/ 168 w 383"/>
                  <a:gd name="T45" fmla="*/ 29 h 396"/>
                  <a:gd name="T46" fmla="*/ 197 w 383"/>
                  <a:gd name="T47" fmla="*/ 50 h 396"/>
                  <a:gd name="T48" fmla="*/ 222 w 383"/>
                  <a:gd name="T49" fmla="*/ 65 h 396"/>
                  <a:gd name="T50" fmla="*/ 251 w 383"/>
                  <a:gd name="T51" fmla="*/ 85 h 396"/>
                  <a:gd name="T52" fmla="*/ 280 w 383"/>
                  <a:gd name="T53" fmla="*/ 102 h 396"/>
                  <a:gd name="T54" fmla="*/ 307 w 383"/>
                  <a:gd name="T55" fmla="*/ 115 h 396"/>
                  <a:gd name="T56" fmla="*/ 335 w 383"/>
                  <a:gd name="T57" fmla="*/ 127 h 396"/>
                  <a:gd name="T58" fmla="*/ 368 w 383"/>
                  <a:gd name="T59" fmla="*/ 142 h 396"/>
                  <a:gd name="T60" fmla="*/ 383 w 383"/>
                  <a:gd name="T61" fmla="*/ 152 h 396"/>
                  <a:gd name="T62" fmla="*/ 376 w 383"/>
                  <a:gd name="T63" fmla="*/ 165 h 396"/>
                  <a:gd name="T64" fmla="*/ 218 w 383"/>
                  <a:gd name="T65" fmla="*/ 363 h 396"/>
                  <a:gd name="T66" fmla="*/ 218 w 383"/>
                  <a:gd name="T67" fmla="*/ 369 h 396"/>
                  <a:gd name="T68" fmla="*/ 216 w 383"/>
                  <a:gd name="T69" fmla="*/ 376 h 396"/>
                  <a:gd name="T70" fmla="*/ 213 w 383"/>
                  <a:gd name="T71" fmla="*/ 380 h 396"/>
                  <a:gd name="T72" fmla="*/ 211 w 383"/>
                  <a:gd name="T73" fmla="*/ 386 h 396"/>
                  <a:gd name="T74" fmla="*/ 211 w 383"/>
                  <a:gd name="T75" fmla="*/ 390 h 396"/>
                  <a:gd name="T76" fmla="*/ 211 w 383"/>
                  <a:gd name="T77" fmla="*/ 392 h 396"/>
                  <a:gd name="T78" fmla="*/ 211 w 383"/>
                  <a:gd name="T79" fmla="*/ 396 h 396"/>
                  <a:gd name="T80" fmla="*/ 207 w 383"/>
                  <a:gd name="T81" fmla="*/ 392 h 396"/>
                  <a:gd name="T82" fmla="*/ 205 w 383"/>
                  <a:gd name="T83" fmla="*/ 392 h 396"/>
                  <a:gd name="T84" fmla="*/ 203 w 383"/>
                  <a:gd name="T85" fmla="*/ 388 h 396"/>
                  <a:gd name="T86" fmla="*/ 199 w 383"/>
                  <a:gd name="T87" fmla="*/ 384 h 396"/>
                  <a:gd name="T88" fmla="*/ 193 w 383"/>
                  <a:gd name="T89" fmla="*/ 380 h 396"/>
                  <a:gd name="T90" fmla="*/ 190 w 383"/>
                  <a:gd name="T91" fmla="*/ 376 h 396"/>
                  <a:gd name="T92" fmla="*/ 180 w 383"/>
                  <a:gd name="T93" fmla="*/ 373 h 396"/>
                  <a:gd name="T94" fmla="*/ 161 w 383"/>
                  <a:gd name="T95" fmla="*/ 363 h 396"/>
                  <a:gd name="T96" fmla="*/ 142 w 383"/>
                  <a:gd name="T97" fmla="*/ 355 h 396"/>
                  <a:gd name="T98" fmla="*/ 120 w 383"/>
                  <a:gd name="T99" fmla="*/ 346 h 396"/>
                  <a:gd name="T100" fmla="*/ 105 w 383"/>
                  <a:gd name="T101" fmla="*/ 334 h 396"/>
                  <a:gd name="T102" fmla="*/ 84 w 383"/>
                  <a:gd name="T103" fmla="*/ 325 h 396"/>
                  <a:gd name="T104" fmla="*/ 69 w 383"/>
                  <a:gd name="T105" fmla="*/ 311 h 396"/>
                  <a:gd name="T106" fmla="*/ 49 w 383"/>
                  <a:gd name="T107" fmla="*/ 300 h 396"/>
                  <a:gd name="T108" fmla="*/ 34 w 383"/>
                  <a:gd name="T109" fmla="*/ 284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3" h="396">
                    <a:moveTo>
                      <a:pt x="34" y="284"/>
                    </a:moveTo>
                    <a:lnTo>
                      <a:pt x="25" y="282"/>
                    </a:lnTo>
                    <a:lnTo>
                      <a:pt x="21" y="279"/>
                    </a:lnTo>
                    <a:lnTo>
                      <a:pt x="15" y="277"/>
                    </a:lnTo>
                    <a:lnTo>
                      <a:pt x="9" y="273"/>
                    </a:lnTo>
                    <a:lnTo>
                      <a:pt x="5" y="273"/>
                    </a:lnTo>
                    <a:lnTo>
                      <a:pt x="3" y="273"/>
                    </a:lnTo>
                    <a:lnTo>
                      <a:pt x="0" y="271"/>
                    </a:lnTo>
                    <a:lnTo>
                      <a:pt x="0" y="269"/>
                    </a:lnTo>
                    <a:lnTo>
                      <a:pt x="3" y="269"/>
                    </a:lnTo>
                    <a:lnTo>
                      <a:pt x="3" y="267"/>
                    </a:lnTo>
                    <a:lnTo>
                      <a:pt x="7" y="261"/>
                    </a:lnTo>
                    <a:lnTo>
                      <a:pt x="11" y="257"/>
                    </a:lnTo>
                    <a:lnTo>
                      <a:pt x="15" y="252"/>
                    </a:lnTo>
                    <a:lnTo>
                      <a:pt x="23" y="248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24" y="10"/>
                    </a:lnTo>
                    <a:lnTo>
                      <a:pt x="124" y="6"/>
                    </a:lnTo>
                    <a:lnTo>
                      <a:pt x="126" y="2"/>
                    </a:lnTo>
                    <a:lnTo>
                      <a:pt x="126" y="0"/>
                    </a:lnTo>
                    <a:lnTo>
                      <a:pt x="142" y="10"/>
                    </a:lnTo>
                    <a:lnTo>
                      <a:pt x="168" y="29"/>
                    </a:lnTo>
                    <a:lnTo>
                      <a:pt x="197" y="50"/>
                    </a:lnTo>
                    <a:lnTo>
                      <a:pt x="222" y="65"/>
                    </a:lnTo>
                    <a:lnTo>
                      <a:pt x="251" y="85"/>
                    </a:lnTo>
                    <a:lnTo>
                      <a:pt x="280" y="102"/>
                    </a:lnTo>
                    <a:lnTo>
                      <a:pt x="307" y="115"/>
                    </a:lnTo>
                    <a:lnTo>
                      <a:pt x="335" y="127"/>
                    </a:lnTo>
                    <a:lnTo>
                      <a:pt x="368" y="142"/>
                    </a:lnTo>
                    <a:lnTo>
                      <a:pt x="383" y="152"/>
                    </a:lnTo>
                    <a:lnTo>
                      <a:pt x="376" y="165"/>
                    </a:lnTo>
                    <a:lnTo>
                      <a:pt x="218" y="363"/>
                    </a:lnTo>
                    <a:lnTo>
                      <a:pt x="218" y="369"/>
                    </a:lnTo>
                    <a:lnTo>
                      <a:pt x="216" y="376"/>
                    </a:lnTo>
                    <a:lnTo>
                      <a:pt x="213" y="380"/>
                    </a:lnTo>
                    <a:lnTo>
                      <a:pt x="211" y="386"/>
                    </a:lnTo>
                    <a:lnTo>
                      <a:pt x="211" y="390"/>
                    </a:lnTo>
                    <a:lnTo>
                      <a:pt x="211" y="392"/>
                    </a:lnTo>
                    <a:lnTo>
                      <a:pt x="211" y="396"/>
                    </a:lnTo>
                    <a:lnTo>
                      <a:pt x="207" y="392"/>
                    </a:lnTo>
                    <a:lnTo>
                      <a:pt x="205" y="392"/>
                    </a:lnTo>
                    <a:lnTo>
                      <a:pt x="203" y="388"/>
                    </a:lnTo>
                    <a:lnTo>
                      <a:pt x="199" y="384"/>
                    </a:lnTo>
                    <a:lnTo>
                      <a:pt x="193" y="380"/>
                    </a:lnTo>
                    <a:lnTo>
                      <a:pt x="190" y="376"/>
                    </a:lnTo>
                    <a:lnTo>
                      <a:pt x="180" y="373"/>
                    </a:lnTo>
                    <a:lnTo>
                      <a:pt x="161" y="363"/>
                    </a:lnTo>
                    <a:lnTo>
                      <a:pt x="142" y="355"/>
                    </a:lnTo>
                    <a:lnTo>
                      <a:pt x="120" y="346"/>
                    </a:lnTo>
                    <a:lnTo>
                      <a:pt x="105" y="334"/>
                    </a:lnTo>
                    <a:lnTo>
                      <a:pt x="84" y="325"/>
                    </a:lnTo>
                    <a:lnTo>
                      <a:pt x="69" y="311"/>
                    </a:lnTo>
                    <a:lnTo>
                      <a:pt x="49" y="300"/>
                    </a:lnTo>
                    <a:lnTo>
                      <a:pt x="34" y="284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1778" y="2456"/>
                <a:ext cx="383" cy="396"/>
              </a:xfrm>
              <a:custGeom>
                <a:avLst/>
                <a:gdLst>
                  <a:gd name="T0" fmla="*/ 34 w 383"/>
                  <a:gd name="T1" fmla="*/ 284 h 396"/>
                  <a:gd name="T2" fmla="*/ 25 w 383"/>
                  <a:gd name="T3" fmla="*/ 282 h 396"/>
                  <a:gd name="T4" fmla="*/ 21 w 383"/>
                  <a:gd name="T5" fmla="*/ 279 h 396"/>
                  <a:gd name="T6" fmla="*/ 15 w 383"/>
                  <a:gd name="T7" fmla="*/ 277 h 396"/>
                  <a:gd name="T8" fmla="*/ 9 w 383"/>
                  <a:gd name="T9" fmla="*/ 273 h 396"/>
                  <a:gd name="T10" fmla="*/ 5 w 383"/>
                  <a:gd name="T11" fmla="*/ 273 h 396"/>
                  <a:gd name="T12" fmla="*/ 3 w 383"/>
                  <a:gd name="T13" fmla="*/ 273 h 396"/>
                  <a:gd name="T14" fmla="*/ 0 w 383"/>
                  <a:gd name="T15" fmla="*/ 271 h 396"/>
                  <a:gd name="T16" fmla="*/ 0 w 383"/>
                  <a:gd name="T17" fmla="*/ 269 h 396"/>
                  <a:gd name="T18" fmla="*/ 3 w 383"/>
                  <a:gd name="T19" fmla="*/ 269 h 396"/>
                  <a:gd name="T20" fmla="*/ 3 w 383"/>
                  <a:gd name="T21" fmla="*/ 267 h 396"/>
                  <a:gd name="T22" fmla="*/ 7 w 383"/>
                  <a:gd name="T23" fmla="*/ 261 h 396"/>
                  <a:gd name="T24" fmla="*/ 11 w 383"/>
                  <a:gd name="T25" fmla="*/ 257 h 396"/>
                  <a:gd name="T26" fmla="*/ 15 w 383"/>
                  <a:gd name="T27" fmla="*/ 252 h 396"/>
                  <a:gd name="T28" fmla="*/ 23 w 383"/>
                  <a:gd name="T29" fmla="*/ 248 h 396"/>
                  <a:gd name="T30" fmla="*/ 120 w 383"/>
                  <a:gd name="T31" fmla="*/ 14 h 396"/>
                  <a:gd name="T32" fmla="*/ 120 w 383"/>
                  <a:gd name="T33" fmla="*/ 12 h 396"/>
                  <a:gd name="T34" fmla="*/ 124 w 383"/>
                  <a:gd name="T35" fmla="*/ 10 h 396"/>
                  <a:gd name="T36" fmla="*/ 124 w 383"/>
                  <a:gd name="T37" fmla="*/ 6 h 396"/>
                  <a:gd name="T38" fmla="*/ 126 w 383"/>
                  <a:gd name="T39" fmla="*/ 2 h 396"/>
                  <a:gd name="T40" fmla="*/ 126 w 383"/>
                  <a:gd name="T41" fmla="*/ 0 h 396"/>
                  <a:gd name="T42" fmla="*/ 142 w 383"/>
                  <a:gd name="T43" fmla="*/ 10 h 396"/>
                  <a:gd name="T44" fmla="*/ 168 w 383"/>
                  <a:gd name="T45" fmla="*/ 29 h 396"/>
                  <a:gd name="T46" fmla="*/ 197 w 383"/>
                  <a:gd name="T47" fmla="*/ 50 h 396"/>
                  <a:gd name="T48" fmla="*/ 222 w 383"/>
                  <a:gd name="T49" fmla="*/ 65 h 396"/>
                  <a:gd name="T50" fmla="*/ 251 w 383"/>
                  <a:gd name="T51" fmla="*/ 85 h 396"/>
                  <a:gd name="T52" fmla="*/ 280 w 383"/>
                  <a:gd name="T53" fmla="*/ 102 h 396"/>
                  <a:gd name="T54" fmla="*/ 307 w 383"/>
                  <a:gd name="T55" fmla="*/ 115 h 396"/>
                  <a:gd name="T56" fmla="*/ 335 w 383"/>
                  <a:gd name="T57" fmla="*/ 127 h 396"/>
                  <a:gd name="T58" fmla="*/ 368 w 383"/>
                  <a:gd name="T59" fmla="*/ 142 h 396"/>
                  <a:gd name="T60" fmla="*/ 383 w 383"/>
                  <a:gd name="T61" fmla="*/ 152 h 396"/>
                  <a:gd name="T62" fmla="*/ 376 w 383"/>
                  <a:gd name="T63" fmla="*/ 165 h 396"/>
                  <a:gd name="T64" fmla="*/ 218 w 383"/>
                  <a:gd name="T65" fmla="*/ 363 h 396"/>
                  <a:gd name="T66" fmla="*/ 218 w 383"/>
                  <a:gd name="T67" fmla="*/ 369 h 396"/>
                  <a:gd name="T68" fmla="*/ 216 w 383"/>
                  <a:gd name="T69" fmla="*/ 376 h 396"/>
                  <a:gd name="T70" fmla="*/ 213 w 383"/>
                  <a:gd name="T71" fmla="*/ 380 h 396"/>
                  <a:gd name="T72" fmla="*/ 211 w 383"/>
                  <a:gd name="T73" fmla="*/ 386 h 396"/>
                  <a:gd name="T74" fmla="*/ 211 w 383"/>
                  <a:gd name="T75" fmla="*/ 390 h 396"/>
                  <a:gd name="T76" fmla="*/ 211 w 383"/>
                  <a:gd name="T77" fmla="*/ 392 h 396"/>
                  <a:gd name="T78" fmla="*/ 211 w 383"/>
                  <a:gd name="T79" fmla="*/ 396 h 396"/>
                  <a:gd name="T80" fmla="*/ 207 w 383"/>
                  <a:gd name="T81" fmla="*/ 392 h 396"/>
                  <a:gd name="T82" fmla="*/ 205 w 383"/>
                  <a:gd name="T83" fmla="*/ 392 h 396"/>
                  <a:gd name="T84" fmla="*/ 203 w 383"/>
                  <a:gd name="T85" fmla="*/ 388 h 396"/>
                  <a:gd name="T86" fmla="*/ 199 w 383"/>
                  <a:gd name="T87" fmla="*/ 384 h 396"/>
                  <a:gd name="T88" fmla="*/ 193 w 383"/>
                  <a:gd name="T89" fmla="*/ 380 h 396"/>
                  <a:gd name="T90" fmla="*/ 190 w 383"/>
                  <a:gd name="T91" fmla="*/ 376 h 396"/>
                  <a:gd name="T92" fmla="*/ 180 w 383"/>
                  <a:gd name="T93" fmla="*/ 373 h 396"/>
                  <a:gd name="T94" fmla="*/ 161 w 383"/>
                  <a:gd name="T95" fmla="*/ 363 h 396"/>
                  <a:gd name="T96" fmla="*/ 142 w 383"/>
                  <a:gd name="T97" fmla="*/ 355 h 396"/>
                  <a:gd name="T98" fmla="*/ 120 w 383"/>
                  <a:gd name="T99" fmla="*/ 346 h 396"/>
                  <a:gd name="T100" fmla="*/ 105 w 383"/>
                  <a:gd name="T101" fmla="*/ 334 h 396"/>
                  <a:gd name="T102" fmla="*/ 84 w 383"/>
                  <a:gd name="T103" fmla="*/ 325 h 396"/>
                  <a:gd name="T104" fmla="*/ 69 w 383"/>
                  <a:gd name="T105" fmla="*/ 311 h 396"/>
                  <a:gd name="T106" fmla="*/ 49 w 383"/>
                  <a:gd name="T107" fmla="*/ 300 h 396"/>
                  <a:gd name="T108" fmla="*/ 34 w 383"/>
                  <a:gd name="T109" fmla="*/ 284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3" h="396">
                    <a:moveTo>
                      <a:pt x="34" y="284"/>
                    </a:moveTo>
                    <a:lnTo>
                      <a:pt x="25" y="282"/>
                    </a:lnTo>
                    <a:lnTo>
                      <a:pt x="21" y="279"/>
                    </a:lnTo>
                    <a:lnTo>
                      <a:pt x="15" y="277"/>
                    </a:lnTo>
                    <a:lnTo>
                      <a:pt x="9" y="273"/>
                    </a:lnTo>
                    <a:lnTo>
                      <a:pt x="5" y="273"/>
                    </a:lnTo>
                    <a:lnTo>
                      <a:pt x="3" y="273"/>
                    </a:lnTo>
                    <a:lnTo>
                      <a:pt x="0" y="271"/>
                    </a:lnTo>
                    <a:lnTo>
                      <a:pt x="0" y="269"/>
                    </a:lnTo>
                    <a:lnTo>
                      <a:pt x="3" y="269"/>
                    </a:lnTo>
                    <a:lnTo>
                      <a:pt x="3" y="267"/>
                    </a:lnTo>
                    <a:lnTo>
                      <a:pt x="7" y="261"/>
                    </a:lnTo>
                    <a:lnTo>
                      <a:pt x="11" y="257"/>
                    </a:lnTo>
                    <a:lnTo>
                      <a:pt x="15" y="252"/>
                    </a:lnTo>
                    <a:lnTo>
                      <a:pt x="23" y="248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24" y="10"/>
                    </a:lnTo>
                    <a:lnTo>
                      <a:pt x="124" y="6"/>
                    </a:lnTo>
                    <a:lnTo>
                      <a:pt x="126" y="2"/>
                    </a:lnTo>
                    <a:lnTo>
                      <a:pt x="126" y="0"/>
                    </a:lnTo>
                    <a:lnTo>
                      <a:pt x="142" y="10"/>
                    </a:lnTo>
                    <a:lnTo>
                      <a:pt x="168" y="29"/>
                    </a:lnTo>
                    <a:lnTo>
                      <a:pt x="197" y="50"/>
                    </a:lnTo>
                    <a:lnTo>
                      <a:pt x="222" y="65"/>
                    </a:lnTo>
                    <a:lnTo>
                      <a:pt x="251" y="85"/>
                    </a:lnTo>
                    <a:lnTo>
                      <a:pt x="280" y="102"/>
                    </a:lnTo>
                    <a:lnTo>
                      <a:pt x="307" y="115"/>
                    </a:lnTo>
                    <a:lnTo>
                      <a:pt x="335" y="127"/>
                    </a:lnTo>
                    <a:lnTo>
                      <a:pt x="368" y="142"/>
                    </a:lnTo>
                    <a:lnTo>
                      <a:pt x="383" y="152"/>
                    </a:lnTo>
                    <a:lnTo>
                      <a:pt x="376" y="165"/>
                    </a:lnTo>
                    <a:lnTo>
                      <a:pt x="218" y="363"/>
                    </a:lnTo>
                    <a:lnTo>
                      <a:pt x="218" y="369"/>
                    </a:lnTo>
                    <a:lnTo>
                      <a:pt x="216" y="376"/>
                    </a:lnTo>
                    <a:lnTo>
                      <a:pt x="213" y="380"/>
                    </a:lnTo>
                    <a:lnTo>
                      <a:pt x="211" y="386"/>
                    </a:lnTo>
                    <a:lnTo>
                      <a:pt x="211" y="390"/>
                    </a:lnTo>
                    <a:lnTo>
                      <a:pt x="211" y="392"/>
                    </a:lnTo>
                    <a:lnTo>
                      <a:pt x="211" y="396"/>
                    </a:lnTo>
                    <a:lnTo>
                      <a:pt x="207" y="392"/>
                    </a:lnTo>
                    <a:lnTo>
                      <a:pt x="205" y="392"/>
                    </a:lnTo>
                    <a:lnTo>
                      <a:pt x="203" y="388"/>
                    </a:lnTo>
                    <a:lnTo>
                      <a:pt x="199" y="384"/>
                    </a:lnTo>
                    <a:lnTo>
                      <a:pt x="193" y="380"/>
                    </a:lnTo>
                    <a:lnTo>
                      <a:pt x="190" y="376"/>
                    </a:lnTo>
                    <a:lnTo>
                      <a:pt x="180" y="373"/>
                    </a:lnTo>
                    <a:lnTo>
                      <a:pt x="161" y="363"/>
                    </a:lnTo>
                    <a:lnTo>
                      <a:pt x="142" y="355"/>
                    </a:lnTo>
                    <a:lnTo>
                      <a:pt x="120" y="346"/>
                    </a:lnTo>
                    <a:lnTo>
                      <a:pt x="105" y="334"/>
                    </a:lnTo>
                    <a:lnTo>
                      <a:pt x="84" y="325"/>
                    </a:lnTo>
                    <a:lnTo>
                      <a:pt x="69" y="311"/>
                    </a:lnTo>
                    <a:lnTo>
                      <a:pt x="49" y="300"/>
                    </a:lnTo>
                    <a:lnTo>
                      <a:pt x="34" y="284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3032125" y="2755900"/>
              <a:ext cx="593725" cy="619125"/>
              <a:chOff x="1910" y="1400"/>
              <a:chExt cx="374" cy="390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1910" y="1400"/>
                <a:ext cx="374" cy="390"/>
              </a:xfrm>
              <a:custGeom>
                <a:avLst/>
                <a:gdLst>
                  <a:gd name="T0" fmla="*/ 33 w 374"/>
                  <a:gd name="T1" fmla="*/ 96 h 390"/>
                  <a:gd name="T2" fmla="*/ 50 w 374"/>
                  <a:gd name="T3" fmla="*/ 85 h 390"/>
                  <a:gd name="T4" fmla="*/ 69 w 374"/>
                  <a:gd name="T5" fmla="*/ 71 h 390"/>
                  <a:gd name="T6" fmla="*/ 86 w 374"/>
                  <a:gd name="T7" fmla="*/ 64 h 390"/>
                  <a:gd name="T8" fmla="*/ 107 w 374"/>
                  <a:gd name="T9" fmla="*/ 54 h 390"/>
                  <a:gd name="T10" fmla="*/ 129 w 374"/>
                  <a:gd name="T11" fmla="*/ 44 h 390"/>
                  <a:gd name="T12" fmla="*/ 146 w 374"/>
                  <a:gd name="T13" fmla="*/ 35 h 390"/>
                  <a:gd name="T14" fmla="*/ 169 w 374"/>
                  <a:gd name="T15" fmla="*/ 27 h 390"/>
                  <a:gd name="T16" fmla="*/ 190 w 374"/>
                  <a:gd name="T17" fmla="*/ 21 h 390"/>
                  <a:gd name="T18" fmla="*/ 196 w 374"/>
                  <a:gd name="T19" fmla="*/ 17 h 390"/>
                  <a:gd name="T20" fmla="*/ 201 w 374"/>
                  <a:gd name="T21" fmla="*/ 12 h 390"/>
                  <a:gd name="T22" fmla="*/ 207 w 374"/>
                  <a:gd name="T23" fmla="*/ 8 h 390"/>
                  <a:gd name="T24" fmla="*/ 211 w 374"/>
                  <a:gd name="T25" fmla="*/ 6 h 390"/>
                  <a:gd name="T26" fmla="*/ 213 w 374"/>
                  <a:gd name="T27" fmla="*/ 2 h 390"/>
                  <a:gd name="T28" fmla="*/ 217 w 374"/>
                  <a:gd name="T29" fmla="*/ 2 h 390"/>
                  <a:gd name="T30" fmla="*/ 219 w 374"/>
                  <a:gd name="T31" fmla="*/ 2 h 390"/>
                  <a:gd name="T32" fmla="*/ 219 w 374"/>
                  <a:gd name="T33" fmla="*/ 0 h 390"/>
                  <a:gd name="T34" fmla="*/ 219 w 374"/>
                  <a:gd name="T35" fmla="*/ 2 h 390"/>
                  <a:gd name="T36" fmla="*/ 219 w 374"/>
                  <a:gd name="T37" fmla="*/ 6 h 390"/>
                  <a:gd name="T38" fmla="*/ 223 w 374"/>
                  <a:gd name="T39" fmla="*/ 8 h 390"/>
                  <a:gd name="T40" fmla="*/ 223 w 374"/>
                  <a:gd name="T41" fmla="*/ 16 h 390"/>
                  <a:gd name="T42" fmla="*/ 223 w 374"/>
                  <a:gd name="T43" fmla="*/ 21 h 390"/>
                  <a:gd name="T44" fmla="*/ 224 w 374"/>
                  <a:gd name="T45" fmla="*/ 27 h 390"/>
                  <a:gd name="T46" fmla="*/ 224 w 374"/>
                  <a:gd name="T47" fmla="*/ 33 h 390"/>
                  <a:gd name="T48" fmla="*/ 366 w 374"/>
                  <a:gd name="T49" fmla="*/ 248 h 390"/>
                  <a:gd name="T50" fmla="*/ 370 w 374"/>
                  <a:gd name="T51" fmla="*/ 250 h 390"/>
                  <a:gd name="T52" fmla="*/ 374 w 374"/>
                  <a:gd name="T53" fmla="*/ 254 h 390"/>
                  <a:gd name="T54" fmla="*/ 374 w 374"/>
                  <a:gd name="T55" fmla="*/ 257 h 390"/>
                  <a:gd name="T56" fmla="*/ 374 w 374"/>
                  <a:gd name="T57" fmla="*/ 259 h 390"/>
                  <a:gd name="T58" fmla="*/ 370 w 374"/>
                  <a:gd name="T59" fmla="*/ 259 h 390"/>
                  <a:gd name="T60" fmla="*/ 366 w 374"/>
                  <a:gd name="T61" fmla="*/ 263 h 390"/>
                  <a:gd name="T62" fmla="*/ 365 w 374"/>
                  <a:gd name="T63" fmla="*/ 263 h 390"/>
                  <a:gd name="T64" fmla="*/ 361 w 374"/>
                  <a:gd name="T65" fmla="*/ 265 h 390"/>
                  <a:gd name="T66" fmla="*/ 359 w 374"/>
                  <a:gd name="T67" fmla="*/ 269 h 390"/>
                  <a:gd name="T68" fmla="*/ 326 w 374"/>
                  <a:gd name="T69" fmla="*/ 279 h 390"/>
                  <a:gd name="T70" fmla="*/ 294 w 374"/>
                  <a:gd name="T71" fmla="*/ 290 h 390"/>
                  <a:gd name="T72" fmla="*/ 265 w 374"/>
                  <a:gd name="T73" fmla="*/ 302 h 390"/>
                  <a:gd name="T74" fmla="*/ 234 w 374"/>
                  <a:gd name="T75" fmla="*/ 317 h 390"/>
                  <a:gd name="T76" fmla="*/ 205 w 374"/>
                  <a:gd name="T77" fmla="*/ 332 h 390"/>
                  <a:gd name="T78" fmla="*/ 177 w 374"/>
                  <a:gd name="T79" fmla="*/ 348 h 390"/>
                  <a:gd name="T80" fmla="*/ 146 w 374"/>
                  <a:gd name="T81" fmla="*/ 361 h 390"/>
                  <a:gd name="T82" fmla="*/ 119 w 374"/>
                  <a:gd name="T83" fmla="*/ 380 h 390"/>
                  <a:gd name="T84" fmla="*/ 104 w 374"/>
                  <a:gd name="T85" fmla="*/ 390 h 390"/>
                  <a:gd name="T86" fmla="*/ 102 w 374"/>
                  <a:gd name="T87" fmla="*/ 390 h 390"/>
                  <a:gd name="T88" fmla="*/ 102 w 374"/>
                  <a:gd name="T89" fmla="*/ 386 h 390"/>
                  <a:gd name="T90" fmla="*/ 102 w 374"/>
                  <a:gd name="T91" fmla="*/ 382 h 390"/>
                  <a:gd name="T92" fmla="*/ 98 w 374"/>
                  <a:gd name="T93" fmla="*/ 380 h 390"/>
                  <a:gd name="T94" fmla="*/ 98 w 374"/>
                  <a:gd name="T95" fmla="*/ 376 h 390"/>
                  <a:gd name="T96" fmla="*/ 98 w 374"/>
                  <a:gd name="T97" fmla="*/ 375 h 390"/>
                  <a:gd name="T98" fmla="*/ 21 w 374"/>
                  <a:gd name="T99" fmla="*/ 136 h 390"/>
                  <a:gd name="T100" fmla="*/ 15 w 374"/>
                  <a:gd name="T101" fmla="*/ 129 h 390"/>
                  <a:gd name="T102" fmla="*/ 11 w 374"/>
                  <a:gd name="T103" fmla="*/ 127 h 390"/>
                  <a:gd name="T104" fmla="*/ 6 w 374"/>
                  <a:gd name="T105" fmla="*/ 121 h 390"/>
                  <a:gd name="T106" fmla="*/ 2 w 374"/>
                  <a:gd name="T107" fmla="*/ 117 h 390"/>
                  <a:gd name="T108" fmla="*/ 2 w 374"/>
                  <a:gd name="T109" fmla="*/ 115 h 390"/>
                  <a:gd name="T110" fmla="*/ 0 w 374"/>
                  <a:gd name="T111" fmla="*/ 112 h 390"/>
                  <a:gd name="T112" fmla="*/ 0 w 374"/>
                  <a:gd name="T113" fmla="*/ 110 h 390"/>
                  <a:gd name="T114" fmla="*/ 2 w 374"/>
                  <a:gd name="T115" fmla="*/ 110 h 390"/>
                  <a:gd name="T116" fmla="*/ 6 w 374"/>
                  <a:gd name="T117" fmla="*/ 106 h 390"/>
                  <a:gd name="T118" fmla="*/ 11 w 374"/>
                  <a:gd name="T119" fmla="*/ 106 h 390"/>
                  <a:gd name="T120" fmla="*/ 17 w 374"/>
                  <a:gd name="T121" fmla="*/ 102 h 390"/>
                  <a:gd name="T122" fmla="*/ 23 w 374"/>
                  <a:gd name="T123" fmla="*/ 100 h 390"/>
                  <a:gd name="T124" fmla="*/ 33 w 374"/>
                  <a:gd name="T125" fmla="*/ 9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4" h="390">
                    <a:moveTo>
                      <a:pt x="33" y="96"/>
                    </a:moveTo>
                    <a:lnTo>
                      <a:pt x="50" y="85"/>
                    </a:lnTo>
                    <a:lnTo>
                      <a:pt x="69" y="71"/>
                    </a:lnTo>
                    <a:lnTo>
                      <a:pt x="86" y="64"/>
                    </a:lnTo>
                    <a:lnTo>
                      <a:pt x="107" y="54"/>
                    </a:lnTo>
                    <a:lnTo>
                      <a:pt x="129" y="44"/>
                    </a:lnTo>
                    <a:lnTo>
                      <a:pt x="146" y="35"/>
                    </a:lnTo>
                    <a:lnTo>
                      <a:pt x="169" y="27"/>
                    </a:lnTo>
                    <a:lnTo>
                      <a:pt x="190" y="21"/>
                    </a:lnTo>
                    <a:lnTo>
                      <a:pt x="196" y="17"/>
                    </a:lnTo>
                    <a:lnTo>
                      <a:pt x="201" y="12"/>
                    </a:lnTo>
                    <a:lnTo>
                      <a:pt x="207" y="8"/>
                    </a:lnTo>
                    <a:lnTo>
                      <a:pt x="211" y="6"/>
                    </a:lnTo>
                    <a:lnTo>
                      <a:pt x="213" y="2"/>
                    </a:lnTo>
                    <a:lnTo>
                      <a:pt x="217" y="2"/>
                    </a:lnTo>
                    <a:lnTo>
                      <a:pt x="219" y="2"/>
                    </a:lnTo>
                    <a:lnTo>
                      <a:pt x="219" y="0"/>
                    </a:lnTo>
                    <a:lnTo>
                      <a:pt x="219" y="2"/>
                    </a:lnTo>
                    <a:lnTo>
                      <a:pt x="219" y="6"/>
                    </a:lnTo>
                    <a:lnTo>
                      <a:pt x="223" y="8"/>
                    </a:lnTo>
                    <a:lnTo>
                      <a:pt x="223" y="16"/>
                    </a:lnTo>
                    <a:lnTo>
                      <a:pt x="223" y="21"/>
                    </a:lnTo>
                    <a:lnTo>
                      <a:pt x="224" y="27"/>
                    </a:lnTo>
                    <a:lnTo>
                      <a:pt x="224" y="33"/>
                    </a:lnTo>
                    <a:lnTo>
                      <a:pt x="366" y="248"/>
                    </a:lnTo>
                    <a:lnTo>
                      <a:pt x="370" y="250"/>
                    </a:lnTo>
                    <a:lnTo>
                      <a:pt x="374" y="254"/>
                    </a:lnTo>
                    <a:lnTo>
                      <a:pt x="374" y="257"/>
                    </a:lnTo>
                    <a:lnTo>
                      <a:pt x="374" y="259"/>
                    </a:lnTo>
                    <a:lnTo>
                      <a:pt x="370" y="259"/>
                    </a:lnTo>
                    <a:lnTo>
                      <a:pt x="366" y="263"/>
                    </a:lnTo>
                    <a:lnTo>
                      <a:pt x="365" y="263"/>
                    </a:lnTo>
                    <a:lnTo>
                      <a:pt x="361" y="265"/>
                    </a:lnTo>
                    <a:lnTo>
                      <a:pt x="359" y="269"/>
                    </a:lnTo>
                    <a:lnTo>
                      <a:pt x="326" y="279"/>
                    </a:lnTo>
                    <a:lnTo>
                      <a:pt x="294" y="290"/>
                    </a:lnTo>
                    <a:lnTo>
                      <a:pt x="265" y="302"/>
                    </a:lnTo>
                    <a:lnTo>
                      <a:pt x="234" y="317"/>
                    </a:lnTo>
                    <a:lnTo>
                      <a:pt x="205" y="332"/>
                    </a:lnTo>
                    <a:lnTo>
                      <a:pt x="177" y="348"/>
                    </a:lnTo>
                    <a:lnTo>
                      <a:pt x="146" y="361"/>
                    </a:lnTo>
                    <a:lnTo>
                      <a:pt x="119" y="38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2" y="386"/>
                    </a:lnTo>
                    <a:lnTo>
                      <a:pt x="102" y="382"/>
                    </a:lnTo>
                    <a:lnTo>
                      <a:pt x="98" y="380"/>
                    </a:lnTo>
                    <a:lnTo>
                      <a:pt x="98" y="376"/>
                    </a:lnTo>
                    <a:lnTo>
                      <a:pt x="98" y="375"/>
                    </a:lnTo>
                    <a:lnTo>
                      <a:pt x="21" y="136"/>
                    </a:lnTo>
                    <a:lnTo>
                      <a:pt x="15" y="129"/>
                    </a:lnTo>
                    <a:lnTo>
                      <a:pt x="11" y="127"/>
                    </a:lnTo>
                    <a:lnTo>
                      <a:pt x="6" y="121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2" y="110"/>
                    </a:lnTo>
                    <a:lnTo>
                      <a:pt x="6" y="106"/>
                    </a:lnTo>
                    <a:lnTo>
                      <a:pt x="11" y="106"/>
                    </a:lnTo>
                    <a:lnTo>
                      <a:pt x="17" y="102"/>
                    </a:lnTo>
                    <a:lnTo>
                      <a:pt x="23" y="100"/>
                    </a:lnTo>
                    <a:lnTo>
                      <a:pt x="33" y="96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1910" y="1400"/>
                <a:ext cx="374" cy="390"/>
              </a:xfrm>
              <a:custGeom>
                <a:avLst/>
                <a:gdLst>
                  <a:gd name="T0" fmla="*/ 33 w 374"/>
                  <a:gd name="T1" fmla="*/ 96 h 390"/>
                  <a:gd name="T2" fmla="*/ 50 w 374"/>
                  <a:gd name="T3" fmla="*/ 85 h 390"/>
                  <a:gd name="T4" fmla="*/ 69 w 374"/>
                  <a:gd name="T5" fmla="*/ 71 h 390"/>
                  <a:gd name="T6" fmla="*/ 86 w 374"/>
                  <a:gd name="T7" fmla="*/ 64 h 390"/>
                  <a:gd name="T8" fmla="*/ 107 w 374"/>
                  <a:gd name="T9" fmla="*/ 54 h 390"/>
                  <a:gd name="T10" fmla="*/ 129 w 374"/>
                  <a:gd name="T11" fmla="*/ 44 h 390"/>
                  <a:gd name="T12" fmla="*/ 146 w 374"/>
                  <a:gd name="T13" fmla="*/ 35 h 390"/>
                  <a:gd name="T14" fmla="*/ 169 w 374"/>
                  <a:gd name="T15" fmla="*/ 27 h 390"/>
                  <a:gd name="T16" fmla="*/ 190 w 374"/>
                  <a:gd name="T17" fmla="*/ 21 h 390"/>
                  <a:gd name="T18" fmla="*/ 196 w 374"/>
                  <a:gd name="T19" fmla="*/ 17 h 390"/>
                  <a:gd name="T20" fmla="*/ 201 w 374"/>
                  <a:gd name="T21" fmla="*/ 12 h 390"/>
                  <a:gd name="T22" fmla="*/ 207 w 374"/>
                  <a:gd name="T23" fmla="*/ 8 h 390"/>
                  <a:gd name="T24" fmla="*/ 211 w 374"/>
                  <a:gd name="T25" fmla="*/ 6 h 390"/>
                  <a:gd name="T26" fmla="*/ 213 w 374"/>
                  <a:gd name="T27" fmla="*/ 2 h 390"/>
                  <a:gd name="T28" fmla="*/ 217 w 374"/>
                  <a:gd name="T29" fmla="*/ 2 h 390"/>
                  <a:gd name="T30" fmla="*/ 219 w 374"/>
                  <a:gd name="T31" fmla="*/ 2 h 390"/>
                  <a:gd name="T32" fmla="*/ 219 w 374"/>
                  <a:gd name="T33" fmla="*/ 0 h 390"/>
                  <a:gd name="T34" fmla="*/ 219 w 374"/>
                  <a:gd name="T35" fmla="*/ 2 h 390"/>
                  <a:gd name="T36" fmla="*/ 219 w 374"/>
                  <a:gd name="T37" fmla="*/ 6 h 390"/>
                  <a:gd name="T38" fmla="*/ 223 w 374"/>
                  <a:gd name="T39" fmla="*/ 8 h 390"/>
                  <a:gd name="T40" fmla="*/ 223 w 374"/>
                  <a:gd name="T41" fmla="*/ 16 h 390"/>
                  <a:gd name="T42" fmla="*/ 223 w 374"/>
                  <a:gd name="T43" fmla="*/ 21 h 390"/>
                  <a:gd name="T44" fmla="*/ 224 w 374"/>
                  <a:gd name="T45" fmla="*/ 27 h 390"/>
                  <a:gd name="T46" fmla="*/ 224 w 374"/>
                  <a:gd name="T47" fmla="*/ 33 h 390"/>
                  <a:gd name="T48" fmla="*/ 366 w 374"/>
                  <a:gd name="T49" fmla="*/ 248 h 390"/>
                  <a:gd name="T50" fmla="*/ 370 w 374"/>
                  <a:gd name="T51" fmla="*/ 250 h 390"/>
                  <a:gd name="T52" fmla="*/ 374 w 374"/>
                  <a:gd name="T53" fmla="*/ 254 h 390"/>
                  <a:gd name="T54" fmla="*/ 374 w 374"/>
                  <a:gd name="T55" fmla="*/ 257 h 390"/>
                  <a:gd name="T56" fmla="*/ 374 w 374"/>
                  <a:gd name="T57" fmla="*/ 259 h 390"/>
                  <a:gd name="T58" fmla="*/ 370 w 374"/>
                  <a:gd name="T59" fmla="*/ 259 h 390"/>
                  <a:gd name="T60" fmla="*/ 366 w 374"/>
                  <a:gd name="T61" fmla="*/ 263 h 390"/>
                  <a:gd name="T62" fmla="*/ 365 w 374"/>
                  <a:gd name="T63" fmla="*/ 263 h 390"/>
                  <a:gd name="T64" fmla="*/ 361 w 374"/>
                  <a:gd name="T65" fmla="*/ 265 h 390"/>
                  <a:gd name="T66" fmla="*/ 359 w 374"/>
                  <a:gd name="T67" fmla="*/ 269 h 390"/>
                  <a:gd name="T68" fmla="*/ 326 w 374"/>
                  <a:gd name="T69" fmla="*/ 279 h 390"/>
                  <a:gd name="T70" fmla="*/ 294 w 374"/>
                  <a:gd name="T71" fmla="*/ 290 h 390"/>
                  <a:gd name="T72" fmla="*/ 265 w 374"/>
                  <a:gd name="T73" fmla="*/ 302 h 390"/>
                  <a:gd name="T74" fmla="*/ 234 w 374"/>
                  <a:gd name="T75" fmla="*/ 317 h 390"/>
                  <a:gd name="T76" fmla="*/ 205 w 374"/>
                  <a:gd name="T77" fmla="*/ 332 h 390"/>
                  <a:gd name="T78" fmla="*/ 177 w 374"/>
                  <a:gd name="T79" fmla="*/ 348 h 390"/>
                  <a:gd name="T80" fmla="*/ 146 w 374"/>
                  <a:gd name="T81" fmla="*/ 361 h 390"/>
                  <a:gd name="T82" fmla="*/ 119 w 374"/>
                  <a:gd name="T83" fmla="*/ 380 h 390"/>
                  <a:gd name="T84" fmla="*/ 104 w 374"/>
                  <a:gd name="T85" fmla="*/ 390 h 390"/>
                  <a:gd name="T86" fmla="*/ 102 w 374"/>
                  <a:gd name="T87" fmla="*/ 390 h 390"/>
                  <a:gd name="T88" fmla="*/ 102 w 374"/>
                  <a:gd name="T89" fmla="*/ 386 h 390"/>
                  <a:gd name="T90" fmla="*/ 102 w 374"/>
                  <a:gd name="T91" fmla="*/ 382 h 390"/>
                  <a:gd name="T92" fmla="*/ 98 w 374"/>
                  <a:gd name="T93" fmla="*/ 380 h 390"/>
                  <a:gd name="T94" fmla="*/ 98 w 374"/>
                  <a:gd name="T95" fmla="*/ 376 h 390"/>
                  <a:gd name="T96" fmla="*/ 98 w 374"/>
                  <a:gd name="T97" fmla="*/ 375 h 390"/>
                  <a:gd name="T98" fmla="*/ 21 w 374"/>
                  <a:gd name="T99" fmla="*/ 136 h 390"/>
                  <a:gd name="T100" fmla="*/ 15 w 374"/>
                  <a:gd name="T101" fmla="*/ 129 h 390"/>
                  <a:gd name="T102" fmla="*/ 11 w 374"/>
                  <a:gd name="T103" fmla="*/ 127 h 390"/>
                  <a:gd name="T104" fmla="*/ 6 w 374"/>
                  <a:gd name="T105" fmla="*/ 121 h 390"/>
                  <a:gd name="T106" fmla="*/ 2 w 374"/>
                  <a:gd name="T107" fmla="*/ 117 h 390"/>
                  <a:gd name="T108" fmla="*/ 2 w 374"/>
                  <a:gd name="T109" fmla="*/ 115 h 390"/>
                  <a:gd name="T110" fmla="*/ 0 w 374"/>
                  <a:gd name="T111" fmla="*/ 112 h 390"/>
                  <a:gd name="T112" fmla="*/ 0 w 374"/>
                  <a:gd name="T113" fmla="*/ 110 h 390"/>
                  <a:gd name="T114" fmla="*/ 2 w 374"/>
                  <a:gd name="T115" fmla="*/ 110 h 390"/>
                  <a:gd name="T116" fmla="*/ 6 w 374"/>
                  <a:gd name="T117" fmla="*/ 106 h 390"/>
                  <a:gd name="T118" fmla="*/ 11 w 374"/>
                  <a:gd name="T119" fmla="*/ 106 h 390"/>
                  <a:gd name="T120" fmla="*/ 17 w 374"/>
                  <a:gd name="T121" fmla="*/ 102 h 390"/>
                  <a:gd name="T122" fmla="*/ 23 w 374"/>
                  <a:gd name="T123" fmla="*/ 100 h 390"/>
                  <a:gd name="T124" fmla="*/ 33 w 374"/>
                  <a:gd name="T125" fmla="*/ 9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4" h="390">
                    <a:moveTo>
                      <a:pt x="33" y="96"/>
                    </a:moveTo>
                    <a:lnTo>
                      <a:pt x="50" y="85"/>
                    </a:lnTo>
                    <a:lnTo>
                      <a:pt x="69" y="71"/>
                    </a:lnTo>
                    <a:lnTo>
                      <a:pt x="86" y="64"/>
                    </a:lnTo>
                    <a:lnTo>
                      <a:pt x="107" y="54"/>
                    </a:lnTo>
                    <a:lnTo>
                      <a:pt x="129" y="44"/>
                    </a:lnTo>
                    <a:lnTo>
                      <a:pt x="146" y="35"/>
                    </a:lnTo>
                    <a:lnTo>
                      <a:pt x="169" y="27"/>
                    </a:lnTo>
                    <a:lnTo>
                      <a:pt x="190" y="21"/>
                    </a:lnTo>
                    <a:lnTo>
                      <a:pt x="196" y="17"/>
                    </a:lnTo>
                    <a:lnTo>
                      <a:pt x="201" y="12"/>
                    </a:lnTo>
                    <a:lnTo>
                      <a:pt x="207" y="8"/>
                    </a:lnTo>
                    <a:lnTo>
                      <a:pt x="211" y="6"/>
                    </a:lnTo>
                    <a:lnTo>
                      <a:pt x="213" y="2"/>
                    </a:lnTo>
                    <a:lnTo>
                      <a:pt x="217" y="2"/>
                    </a:lnTo>
                    <a:lnTo>
                      <a:pt x="219" y="2"/>
                    </a:lnTo>
                    <a:lnTo>
                      <a:pt x="219" y="0"/>
                    </a:lnTo>
                    <a:lnTo>
                      <a:pt x="219" y="2"/>
                    </a:lnTo>
                    <a:lnTo>
                      <a:pt x="219" y="6"/>
                    </a:lnTo>
                    <a:lnTo>
                      <a:pt x="223" y="8"/>
                    </a:lnTo>
                    <a:lnTo>
                      <a:pt x="223" y="16"/>
                    </a:lnTo>
                    <a:lnTo>
                      <a:pt x="223" y="21"/>
                    </a:lnTo>
                    <a:lnTo>
                      <a:pt x="224" y="27"/>
                    </a:lnTo>
                    <a:lnTo>
                      <a:pt x="224" y="33"/>
                    </a:lnTo>
                    <a:lnTo>
                      <a:pt x="366" y="248"/>
                    </a:lnTo>
                    <a:lnTo>
                      <a:pt x="370" y="250"/>
                    </a:lnTo>
                    <a:lnTo>
                      <a:pt x="374" y="254"/>
                    </a:lnTo>
                    <a:lnTo>
                      <a:pt x="374" y="257"/>
                    </a:lnTo>
                    <a:lnTo>
                      <a:pt x="374" y="259"/>
                    </a:lnTo>
                    <a:lnTo>
                      <a:pt x="370" y="259"/>
                    </a:lnTo>
                    <a:lnTo>
                      <a:pt x="366" y="263"/>
                    </a:lnTo>
                    <a:lnTo>
                      <a:pt x="365" y="263"/>
                    </a:lnTo>
                    <a:lnTo>
                      <a:pt x="361" y="265"/>
                    </a:lnTo>
                    <a:lnTo>
                      <a:pt x="359" y="269"/>
                    </a:lnTo>
                    <a:lnTo>
                      <a:pt x="326" y="279"/>
                    </a:lnTo>
                    <a:lnTo>
                      <a:pt x="294" y="290"/>
                    </a:lnTo>
                    <a:lnTo>
                      <a:pt x="265" y="302"/>
                    </a:lnTo>
                    <a:lnTo>
                      <a:pt x="234" y="317"/>
                    </a:lnTo>
                    <a:lnTo>
                      <a:pt x="205" y="332"/>
                    </a:lnTo>
                    <a:lnTo>
                      <a:pt x="177" y="348"/>
                    </a:lnTo>
                    <a:lnTo>
                      <a:pt x="146" y="361"/>
                    </a:lnTo>
                    <a:lnTo>
                      <a:pt x="119" y="38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2" y="386"/>
                    </a:lnTo>
                    <a:lnTo>
                      <a:pt x="102" y="382"/>
                    </a:lnTo>
                    <a:lnTo>
                      <a:pt x="98" y="380"/>
                    </a:lnTo>
                    <a:lnTo>
                      <a:pt x="98" y="376"/>
                    </a:lnTo>
                    <a:lnTo>
                      <a:pt x="98" y="375"/>
                    </a:lnTo>
                    <a:lnTo>
                      <a:pt x="21" y="136"/>
                    </a:lnTo>
                    <a:lnTo>
                      <a:pt x="15" y="129"/>
                    </a:lnTo>
                    <a:lnTo>
                      <a:pt x="11" y="127"/>
                    </a:lnTo>
                    <a:lnTo>
                      <a:pt x="6" y="121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2" y="110"/>
                    </a:lnTo>
                    <a:lnTo>
                      <a:pt x="6" y="106"/>
                    </a:lnTo>
                    <a:lnTo>
                      <a:pt x="11" y="106"/>
                    </a:lnTo>
                    <a:lnTo>
                      <a:pt x="17" y="102"/>
                    </a:lnTo>
                    <a:lnTo>
                      <a:pt x="23" y="100"/>
                    </a:lnTo>
                    <a:lnTo>
                      <a:pt x="33" y="96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3452813" y="4710113"/>
              <a:ext cx="557212" cy="590550"/>
              <a:chOff x="2175" y="2631"/>
              <a:chExt cx="351" cy="372"/>
            </a:xfrm>
          </p:grpSpPr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2175" y="2631"/>
                <a:ext cx="351" cy="372"/>
              </a:xfrm>
              <a:custGeom>
                <a:avLst/>
                <a:gdLst>
                  <a:gd name="T0" fmla="*/ 34 w 351"/>
                  <a:gd name="T1" fmla="*/ 301 h 372"/>
                  <a:gd name="T2" fmla="*/ 53 w 351"/>
                  <a:gd name="T3" fmla="*/ 311 h 372"/>
                  <a:gd name="T4" fmla="*/ 73 w 351"/>
                  <a:gd name="T5" fmla="*/ 320 h 372"/>
                  <a:gd name="T6" fmla="*/ 96 w 351"/>
                  <a:gd name="T7" fmla="*/ 326 h 372"/>
                  <a:gd name="T8" fmla="*/ 113 w 351"/>
                  <a:gd name="T9" fmla="*/ 334 h 372"/>
                  <a:gd name="T10" fmla="*/ 136 w 351"/>
                  <a:gd name="T11" fmla="*/ 340 h 372"/>
                  <a:gd name="T12" fmla="*/ 155 w 351"/>
                  <a:gd name="T13" fmla="*/ 345 h 372"/>
                  <a:gd name="T14" fmla="*/ 178 w 351"/>
                  <a:gd name="T15" fmla="*/ 351 h 372"/>
                  <a:gd name="T16" fmla="*/ 199 w 351"/>
                  <a:gd name="T17" fmla="*/ 355 h 372"/>
                  <a:gd name="T18" fmla="*/ 205 w 351"/>
                  <a:gd name="T19" fmla="*/ 357 h 372"/>
                  <a:gd name="T20" fmla="*/ 213 w 351"/>
                  <a:gd name="T21" fmla="*/ 363 h 372"/>
                  <a:gd name="T22" fmla="*/ 218 w 351"/>
                  <a:gd name="T23" fmla="*/ 365 h 372"/>
                  <a:gd name="T24" fmla="*/ 222 w 351"/>
                  <a:gd name="T25" fmla="*/ 367 h 372"/>
                  <a:gd name="T26" fmla="*/ 226 w 351"/>
                  <a:gd name="T27" fmla="*/ 368 h 372"/>
                  <a:gd name="T28" fmla="*/ 228 w 351"/>
                  <a:gd name="T29" fmla="*/ 368 h 372"/>
                  <a:gd name="T30" fmla="*/ 232 w 351"/>
                  <a:gd name="T31" fmla="*/ 368 h 372"/>
                  <a:gd name="T32" fmla="*/ 232 w 351"/>
                  <a:gd name="T33" fmla="*/ 372 h 372"/>
                  <a:gd name="T34" fmla="*/ 232 w 351"/>
                  <a:gd name="T35" fmla="*/ 368 h 372"/>
                  <a:gd name="T36" fmla="*/ 232 w 351"/>
                  <a:gd name="T37" fmla="*/ 367 h 372"/>
                  <a:gd name="T38" fmla="*/ 234 w 351"/>
                  <a:gd name="T39" fmla="*/ 363 h 372"/>
                  <a:gd name="T40" fmla="*/ 234 w 351"/>
                  <a:gd name="T41" fmla="*/ 357 h 372"/>
                  <a:gd name="T42" fmla="*/ 232 w 351"/>
                  <a:gd name="T43" fmla="*/ 351 h 372"/>
                  <a:gd name="T44" fmla="*/ 234 w 351"/>
                  <a:gd name="T45" fmla="*/ 344 h 372"/>
                  <a:gd name="T46" fmla="*/ 236 w 351"/>
                  <a:gd name="T47" fmla="*/ 338 h 372"/>
                  <a:gd name="T48" fmla="*/ 345 w 351"/>
                  <a:gd name="T49" fmla="*/ 105 h 372"/>
                  <a:gd name="T50" fmla="*/ 347 w 351"/>
                  <a:gd name="T51" fmla="*/ 102 h 372"/>
                  <a:gd name="T52" fmla="*/ 351 w 351"/>
                  <a:gd name="T53" fmla="*/ 100 h 372"/>
                  <a:gd name="T54" fmla="*/ 351 w 351"/>
                  <a:gd name="T55" fmla="*/ 96 h 372"/>
                  <a:gd name="T56" fmla="*/ 349 w 351"/>
                  <a:gd name="T57" fmla="*/ 94 h 372"/>
                  <a:gd name="T58" fmla="*/ 347 w 351"/>
                  <a:gd name="T59" fmla="*/ 94 h 372"/>
                  <a:gd name="T60" fmla="*/ 343 w 351"/>
                  <a:gd name="T61" fmla="*/ 90 h 372"/>
                  <a:gd name="T62" fmla="*/ 341 w 351"/>
                  <a:gd name="T63" fmla="*/ 92 h 372"/>
                  <a:gd name="T64" fmla="*/ 337 w 351"/>
                  <a:gd name="T65" fmla="*/ 88 h 372"/>
                  <a:gd name="T66" fmla="*/ 334 w 351"/>
                  <a:gd name="T67" fmla="*/ 86 h 372"/>
                  <a:gd name="T68" fmla="*/ 299 w 351"/>
                  <a:gd name="T69" fmla="*/ 82 h 372"/>
                  <a:gd name="T70" fmla="*/ 266 w 351"/>
                  <a:gd name="T71" fmla="*/ 75 h 372"/>
                  <a:gd name="T72" fmla="*/ 236 w 351"/>
                  <a:gd name="T73" fmla="*/ 67 h 372"/>
                  <a:gd name="T74" fmla="*/ 205 w 351"/>
                  <a:gd name="T75" fmla="*/ 56 h 372"/>
                  <a:gd name="T76" fmla="*/ 172 w 351"/>
                  <a:gd name="T77" fmla="*/ 44 h 372"/>
                  <a:gd name="T78" fmla="*/ 144 w 351"/>
                  <a:gd name="T79" fmla="*/ 32 h 372"/>
                  <a:gd name="T80" fmla="*/ 111 w 351"/>
                  <a:gd name="T81" fmla="*/ 23 h 372"/>
                  <a:gd name="T82" fmla="*/ 82 w 351"/>
                  <a:gd name="T83" fmla="*/ 8 h 372"/>
                  <a:gd name="T84" fmla="*/ 65 w 351"/>
                  <a:gd name="T85" fmla="*/ 0 h 372"/>
                  <a:gd name="T86" fmla="*/ 63 w 351"/>
                  <a:gd name="T87" fmla="*/ 2 h 372"/>
                  <a:gd name="T88" fmla="*/ 63 w 351"/>
                  <a:gd name="T89" fmla="*/ 4 h 372"/>
                  <a:gd name="T90" fmla="*/ 63 w 351"/>
                  <a:gd name="T91" fmla="*/ 8 h 372"/>
                  <a:gd name="T92" fmla="*/ 63 w 351"/>
                  <a:gd name="T93" fmla="*/ 11 h 372"/>
                  <a:gd name="T94" fmla="*/ 61 w 351"/>
                  <a:gd name="T95" fmla="*/ 15 h 372"/>
                  <a:gd name="T96" fmla="*/ 61 w 351"/>
                  <a:gd name="T97" fmla="*/ 17 h 372"/>
                  <a:gd name="T98" fmla="*/ 17 w 351"/>
                  <a:gd name="T99" fmla="*/ 263 h 372"/>
                  <a:gd name="T100" fmla="*/ 11 w 351"/>
                  <a:gd name="T101" fmla="*/ 271 h 372"/>
                  <a:gd name="T102" fmla="*/ 9 w 351"/>
                  <a:gd name="T103" fmla="*/ 274 h 372"/>
                  <a:gd name="T104" fmla="*/ 4 w 351"/>
                  <a:gd name="T105" fmla="*/ 280 h 372"/>
                  <a:gd name="T106" fmla="*/ 2 w 351"/>
                  <a:gd name="T107" fmla="*/ 284 h 372"/>
                  <a:gd name="T108" fmla="*/ 2 w 351"/>
                  <a:gd name="T109" fmla="*/ 286 h 372"/>
                  <a:gd name="T110" fmla="*/ 0 w 351"/>
                  <a:gd name="T111" fmla="*/ 290 h 372"/>
                  <a:gd name="T112" fmla="*/ 0 w 351"/>
                  <a:gd name="T113" fmla="*/ 294 h 372"/>
                  <a:gd name="T114" fmla="*/ 2 w 351"/>
                  <a:gd name="T115" fmla="*/ 294 h 372"/>
                  <a:gd name="T116" fmla="*/ 9 w 351"/>
                  <a:gd name="T117" fmla="*/ 296 h 372"/>
                  <a:gd name="T118" fmla="*/ 11 w 351"/>
                  <a:gd name="T119" fmla="*/ 296 h 372"/>
                  <a:gd name="T120" fmla="*/ 19 w 351"/>
                  <a:gd name="T121" fmla="*/ 297 h 372"/>
                  <a:gd name="T122" fmla="*/ 25 w 351"/>
                  <a:gd name="T123" fmla="*/ 299 h 372"/>
                  <a:gd name="T124" fmla="*/ 34 w 351"/>
                  <a:gd name="T125" fmla="*/ 30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1" h="372">
                    <a:moveTo>
                      <a:pt x="34" y="301"/>
                    </a:moveTo>
                    <a:lnTo>
                      <a:pt x="53" y="311"/>
                    </a:lnTo>
                    <a:lnTo>
                      <a:pt x="73" y="320"/>
                    </a:lnTo>
                    <a:lnTo>
                      <a:pt x="96" y="326"/>
                    </a:lnTo>
                    <a:lnTo>
                      <a:pt x="113" y="334"/>
                    </a:lnTo>
                    <a:lnTo>
                      <a:pt x="136" y="340"/>
                    </a:lnTo>
                    <a:lnTo>
                      <a:pt x="155" y="345"/>
                    </a:lnTo>
                    <a:lnTo>
                      <a:pt x="178" y="351"/>
                    </a:lnTo>
                    <a:lnTo>
                      <a:pt x="199" y="355"/>
                    </a:lnTo>
                    <a:lnTo>
                      <a:pt x="205" y="357"/>
                    </a:lnTo>
                    <a:lnTo>
                      <a:pt x="213" y="363"/>
                    </a:lnTo>
                    <a:lnTo>
                      <a:pt x="218" y="365"/>
                    </a:lnTo>
                    <a:lnTo>
                      <a:pt x="222" y="367"/>
                    </a:lnTo>
                    <a:lnTo>
                      <a:pt x="226" y="368"/>
                    </a:lnTo>
                    <a:lnTo>
                      <a:pt x="228" y="368"/>
                    </a:lnTo>
                    <a:lnTo>
                      <a:pt x="232" y="368"/>
                    </a:lnTo>
                    <a:lnTo>
                      <a:pt x="232" y="372"/>
                    </a:lnTo>
                    <a:lnTo>
                      <a:pt x="232" y="368"/>
                    </a:lnTo>
                    <a:lnTo>
                      <a:pt x="232" y="367"/>
                    </a:lnTo>
                    <a:lnTo>
                      <a:pt x="234" y="363"/>
                    </a:lnTo>
                    <a:lnTo>
                      <a:pt x="234" y="357"/>
                    </a:lnTo>
                    <a:lnTo>
                      <a:pt x="232" y="351"/>
                    </a:lnTo>
                    <a:lnTo>
                      <a:pt x="234" y="344"/>
                    </a:lnTo>
                    <a:lnTo>
                      <a:pt x="236" y="338"/>
                    </a:lnTo>
                    <a:lnTo>
                      <a:pt x="345" y="105"/>
                    </a:lnTo>
                    <a:lnTo>
                      <a:pt x="347" y="102"/>
                    </a:lnTo>
                    <a:lnTo>
                      <a:pt x="351" y="100"/>
                    </a:lnTo>
                    <a:lnTo>
                      <a:pt x="351" y="96"/>
                    </a:lnTo>
                    <a:lnTo>
                      <a:pt x="349" y="94"/>
                    </a:lnTo>
                    <a:lnTo>
                      <a:pt x="347" y="94"/>
                    </a:lnTo>
                    <a:lnTo>
                      <a:pt x="343" y="90"/>
                    </a:lnTo>
                    <a:lnTo>
                      <a:pt x="341" y="92"/>
                    </a:lnTo>
                    <a:lnTo>
                      <a:pt x="337" y="88"/>
                    </a:lnTo>
                    <a:lnTo>
                      <a:pt x="334" y="86"/>
                    </a:lnTo>
                    <a:lnTo>
                      <a:pt x="299" y="82"/>
                    </a:lnTo>
                    <a:lnTo>
                      <a:pt x="266" y="75"/>
                    </a:lnTo>
                    <a:lnTo>
                      <a:pt x="236" y="67"/>
                    </a:lnTo>
                    <a:lnTo>
                      <a:pt x="205" y="56"/>
                    </a:lnTo>
                    <a:lnTo>
                      <a:pt x="172" y="44"/>
                    </a:lnTo>
                    <a:lnTo>
                      <a:pt x="144" y="32"/>
                    </a:lnTo>
                    <a:lnTo>
                      <a:pt x="111" y="23"/>
                    </a:lnTo>
                    <a:lnTo>
                      <a:pt x="82" y="8"/>
                    </a:lnTo>
                    <a:lnTo>
                      <a:pt x="65" y="0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3" y="8"/>
                    </a:lnTo>
                    <a:lnTo>
                      <a:pt x="63" y="11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17" y="263"/>
                    </a:lnTo>
                    <a:lnTo>
                      <a:pt x="11" y="271"/>
                    </a:lnTo>
                    <a:lnTo>
                      <a:pt x="9" y="274"/>
                    </a:lnTo>
                    <a:lnTo>
                      <a:pt x="4" y="280"/>
                    </a:lnTo>
                    <a:lnTo>
                      <a:pt x="2" y="284"/>
                    </a:lnTo>
                    <a:lnTo>
                      <a:pt x="2" y="286"/>
                    </a:lnTo>
                    <a:lnTo>
                      <a:pt x="0" y="290"/>
                    </a:lnTo>
                    <a:lnTo>
                      <a:pt x="0" y="294"/>
                    </a:lnTo>
                    <a:lnTo>
                      <a:pt x="2" y="294"/>
                    </a:lnTo>
                    <a:lnTo>
                      <a:pt x="9" y="296"/>
                    </a:lnTo>
                    <a:lnTo>
                      <a:pt x="11" y="296"/>
                    </a:lnTo>
                    <a:lnTo>
                      <a:pt x="19" y="297"/>
                    </a:lnTo>
                    <a:lnTo>
                      <a:pt x="25" y="299"/>
                    </a:lnTo>
                    <a:lnTo>
                      <a:pt x="34" y="301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2175" y="2631"/>
                <a:ext cx="351" cy="372"/>
              </a:xfrm>
              <a:custGeom>
                <a:avLst/>
                <a:gdLst>
                  <a:gd name="T0" fmla="*/ 34 w 351"/>
                  <a:gd name="T1" fmla="*/ 301 h 372"/>
                  <a:gd name="T2" fmla="*/ 53 w 351"/>
                  <a:gd name="T3" fmla="*/ 311 h 372"/>
                  <a:gd name="T4" fmla="*/ 73 w 351"/>
                  <a:gd name="T5" fmla="*/ 320 h 372"/>
                  <a:gd name="T6" fmla="*/ 96 w 351"/>
                  <a:gd name="T7" fmla="*/ 326 h 372"/>
                  <a:gd name="T8" fmla="*/ 113 w 351"/>
                  <a:gd name="T9" fmla="*/ 334 h 372"/>
                  <a:gd name="T10" fmla="*/ 136 w 351"/>
                  <a:gd name="T11" fmla="*/ 340 h 372"/>
                  <a:gd name="T12" fmla="*/ 155 w 351"/>
                  <a:gd name="T13" fmla="*/ 345 h 372"/>
                  <a:gd name="T14" fmla="*/ 178 w 351"/>
                  <a:gd name="T15" fmla="*/ 351 h 372"/>
                  <a:gd name="T16" fmla="*/ 199 w 351"/>
                  <a:gd name="T17" fmla="*/ 355 h 372"/>
                  <a:gd name="T18" fmla="*/ 205 w 351"/>
                  <a:gd name="T19" fmla="*/ 357 h 372"/>
                  <a:gd name="T20" fmla="*/ 213 w 351"/>
                  <a:gd name="T21" fmla="*/ 363 h 372"/>
                  <a:gd name="T22" fmla="*/ 218 w 351"/>
                  <a:gd name="T23" fmla="*/ 365 h 372"/>
                  <a:gd name="T24" fmla="*/ 222 w 351"/>
                  <a:gd name="T25" fmla="*/ 367 h 372"/>
                  <a:gd name="T26" fmla="*/ 226 w 351"/>
                  <a:gd name="T27" fmla="*/ 368 h 372"/>
                  <a:gd name="T28" fmla="*/ 228 w 351"/>
                  <a:gd name="T29" fmla="*/ 368 h 372"/>
                  <a:gd name="T30" fmla="*/ 232 w 351"/>
                  <a:gd name="T31" fmla="*/ 368 h 372"/>
                  <a:gd name="T32" fmla="*/ 232 w 351"/>
                  <a:gd name="T33" fmla="*/ 372 h 372"/>
                  <a:gd name="T34" fmla="*/ 232 w 351"/>
                  <a:gd name="T35" fmla="*/ 368 h 372"/>
                  <a:gd name="T36" fmla="*/ 232 w 351"/>
                  <a:gd name="T37" fmla="*/ 367 h 372"/>
                  <a:gd name="T38" fmla="*/ 234 w 351"/>
                  <a:gd name="T39" fmla="*/ 363 h 372"/>
                  <a:gd name="T40" fmla="*/ 234 w 351"/>
                  <a:gd name="T41" fmla="*/ 357 h 372"/>
                  <a:gd name="T42" fmla="*/ 232 w 351"/>
                  <a:gd name="T43" fmla="*/ 351 h 372"/>
                  <a:gd name="T44" fmla="*/ 234 w 351"/>
                  <a:gd name="T45" fmla="*/ 344 h 372"/>
                  <a:gd name="T46" fmla="*/ 236 w 351"/>
                  <a:gd name="T47" fmla="*/ 338 h 372"/>
                  <a:gd name="T48" fmla="*/ 345 w 351"/>
                  <a:gd name="T49" fmla="*/ 105 h 372"/>
                  <a:gd name="T50" fmla="*/ 347 w 351"/>
                  <a:gd name="T51" fmla="*/ 102 h 372"/>
                  <a:gd name="T52" fmla="*/ 351 w 351"/>
                  <a:gd name="T53" fmla="*/ 100 h 372"/>
                  <a:gd name="T54" fmla="*/ 351 w 351"/>
                  <a:gd name="T55" fmla="*/ 96 h 372"/>
                  <a:gd name="T56" fmla="*/ 349 w 351"/>
                  <a:gd name="T57" fmla="*/ 94 h 372"/>
                  <a:gd name="T58" fmla="*/ 347 w 351"/>
                  <a:gd name="T59" fmla="*/ 94 h 372"/>
                  <a:gd name="T60" fmla="*/ 343 w 351"/>
                  <a:gd name="T61" fmla="*/ 90 h 372"/>
                  <a:gd name="T62" fmla="*/ 341 w 351"/>
                  <a:gd name="T63" fmla="*/ 92 h 372"/>
                  <a:gd name="T64" fmla="*/ 337 w 351"/>
                  <a:gd name="T65" fmla="*/ 88 h 372"/>
                  <a:gd name="T66" fmla="*/ 334 w 351"/>
                  <a:gd name="T67" fmla="*/ 86 h 372"/>
                  <a:gd name="T68" fmla="*/ 299 w 351"/>
                  <a:gd name="T69" fmla="*/ 82 h 372"/>
                  <a:gd name="T70" fmla="*/ 266 w 351"/>
                  <a:gd name="T71" fmla="*/ 75 h 372"/>
                  <a:gd name="T72" fmla="*/ 236 w 351"/>
                  <a:gd name="T73" fmla="*/ 67 h 372"/>
                  <a:gd name="T74" fmla="*/ 205 w 351"/>
                  <a:gd name="T75" fmla="*/ 56 h 372"/>
                  <a:gd name="T76" fmla="*/ 172 w 351"/>
                  <a:gd name="T77" fmla="*/ 44 h 372"/>
                  <a:gd name="T78" fmla="*/ 144 w 351"/>
                  <a:gd name="T79" fmla="*/ 32 h 372"/>
                  <a:gd name="T80" fmla="*/ 111 w 351"/>
                  <a:gd name="T81" fmla="*/ 23 h 372"/>
                  <a:gd name="T82" fmla="*/ 82 w 351"/>
                  <a:gd name="T83" fmla="*/ 8 h 372"/>
                  <a:gd name="T84" fmla="*/ 65 w 351"/>
                  <a:gd name="T85" fmla="*/ 0 h 372"/>
                  <a:gd name="T86" fmla="*/ 63 w 351"/>
                  <a:gd name="T87" fmla="*/ 2 h 372"/>
                  <a:gd name="T88" fmla="*/ 63 w 351"/>
                  <a:gd name="T89" fmla="*/ 4 h 372"/>
                  <a:gd name="T90" fmla="*/ 63 w 351"/>
                  <a:gd name="T91" fmla="*/ 8 h 372"/>
                  <a:gd name="T92" fmla="*/ 63 w 351"/>
                  <a:gd name="T93" fmla="*/ 11 h 372"/>
                  <a:gd name="T94" fmla="*/ 61 w 351"/>
                  <a:gd name="T95" fmla="*/ 15 h 372"/>
                  <a:gd name="T96" fmla="*/ 61 w 351"/>
                  <a:gd name="T97" fmla="*/ 17 h 372"/>
                  <a:gd name="T98" fmla="*/ 17 w 351"/>
                  <a:gd name="T99" fmla="*/ 263 h 372"/>
                  <a:gd name="T100" fmla="*/ 11 w 351"/>
                  <a:gd name="T101" fmla="*/ 271 h 372"/>
                  <a:gd name="T102" fmla="*/ 9 w 351"/>
                  <a:gd name="T103" fmla="*/ 274 h 372"/>
                  <a:gd name="T104" fmla="*/ 4 w 351"/>
                  <a:gd name="T105" fmla="*/ 280 h 372"/>
                  <a:gd name="T106" fmla="*/ 2 w 351"/>
                  <a:gd name="T107" fmla="*/ 284 h 372"/>
                  <a:gd name="T108" fmla="*/ 2 w 351"/>
                  <a:gd name="T109" fmla="*/ 286 h 372"/>
                  <a:gd name="T110" fmla="*/ 0 w 351"/>
                  <a:gd name="T111" fmla="*/ 290 h 372"/>
                  <a:gd name="T112" fmla="*/ 0 w 351"/>
                  <a:gd name="T113" fmla="*/ 294 h 372"/>
                  <a:gd name="T114" fmla="*/ 2 w 351"/>
                  <a:gd name="T115" fmla="*/ 294 h 372"/>
                  <a:gd name="T116" fmla="*/ 9 w 351"/>
                  <a:gd name="T117" fmla="*/ 296 h 372"/>
                  <a:gd name="T118" fmla="*/ 11 w 351"/>
                  <a:gd name="T119" fmla="*/ 296 h 372"/>
                  <a:gd name="T120" fmla="*/ 19 w 351"/>
                  <a:gd name="T121" fmla="*/ 297 h 372"/>
                  <a:gd name="T122" fmla="*/ 25 w 351"/>
                  <a:gd name="T123" fmla="*/ 299 h 372"/>
                  <a:gd name="T124" fmla="*/ 34 w 351"/>
                  <a:gd name="T125" fmla="*/ 30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1" h="372">
                    <a:moveTo>
                      <a:pt x="34" y="301"/>
                    </a:moveTo>
                    <a:lnTo>
                      <a:pt x="53" y="311"/>
                    </a:lnTo>
                    <a:lnTo>
                      <a:pt x="73" y="320"/>
                    </a:lnTo>
                    <a:lnTo>
                      <a:pt x="96" y="326"/>
                    </a:lnTo>
                    <a:lnTo>
                      <a:pt x="113" y="334"/>
                    </a:lnTo>
                    <a:lnTo>
                      <a:pt x="136" y="340"/>
                    </a:lnTo>
                    <a:lnTo>
                      <a:pt x="155" y="345"/>
                    </a:lnTo>
                    <a:lnTo>
                      <a:pt x="178" y="351"/>
                    </a:lnTo>
                    <a:lnTo>
                      <a:pt x="199" y="355"/>
                    </a:lnTo>
                    <a:lnTo>
                      <a:pt x="205" y="357"/>
                    </a:lnTo>
                    <a:lnTo>
                      <a:pt x="213" y="363"/>
                    </a:lnTo>
                    <a:lnTo>
                      <a:pt x="218" y="365"/>
                    </a:lnTo>
                    <a:lnTo>
                      <a:pt x="222" y="367"/>
                    </a:lnTo>
                    <a:lnTo>
                      <a:pt x="226" y="368"/>
                    </a:lnTo>
                    <a:lnTo>
                      <a:pt x="228" y="368"/>
                    </a:lnTo>
                    <a:lnTo>
                      <a:pt x="232" y="368"/>
                    </a:lnTo>
                    <a:lnTo>
                      <a:pt x="232" y="372"/>
                    </a:lnTo>
                    <a:lnTo>
                      <a:pt x="232" y="368"/>
                    </a:lnTo>
                    <a:lnTo>
                      <a:pt x="232" y="367"/>
                    </a:lnTo>
                    <a:lnTo>
                      <a:pt x="234" y="363"/>
                    </a:lnTo>
                    <a:lnTo>
                      <a:pt x="234" y="357"/>
                    </a:lnTo>
                    <a:lnTo>
                      <a:pt x="232" y="351"/>
                    </a:lnTo>
                    <a:lnTo>
                      <a:pt x="234" y="344"/>
                    </a:lnTo>
                    <a:lnTo>
                      <a:pt x="236" y="338"/>
                    </a:lnTo>
                    <a:lnTo>
                      <a:pt x="345" y="105"/>
                    </a:lnTo>
                    <a:lnTo>
                      <a:pt x="347" y="102"/>
                    </a:lnTo>
                    <a:lnTo>
                      <a:pt x="351" y="100"/>
                    </a:lnTo>
                    <a:lnTo>
                      <a:pt x="351" y="96"/>
                    </a:lnTo>
                    <a:lnTo>
                      <a:pt x="349" y="94"/>
                    </a:lnTo>
                    <a:lnTo>
                      <a:pt x="347" y="94"/>
                    </a:lnTo>
                    <a:lnTo>
                      <a:pt x="343" y="90"/>
                    </a:lnTo>
                    <a:lnTo>
                      <a:pt x="341" y="92"/>
                    </a:lnTo>
                    <a:lnTo>
                      <a:pt x="337" y="88"/>
                    </a:lnTo>
                    <a:lnTo>
                      <a:pt x="334" y="86"/>
                    </a:lnTo>
                    <a:lnTo>
                      <a:pt x="299" y="82"/>
                    </a:lnTo>
                    <a:lnTo>
                      <a:pt x="266" y="75"/>
                    </a:lnTo>
                    <a:lnTo>
                      <a:pt x="236" y="67"/>
                    </a:lnTo>
                    <a:lnTo>
                      <a:pt x="205" y="56"/>
                    </a:lnTo>
                    <a:lnTo>
                      <a:pt x="172" y="44"/>
                    </a:lnTo>
                    <a:lnTo>
                      <a:pt x="144" y="32"/>
                    </a:lnTo>
                    <a:lnTo>
                      <a:pt x="111" y="23"/>
                    </a:lnTo>
                    <a:lnTo>
                      <a:pt x="82" y="8"/>
                    </a:lnTo>
                    <a:lnTo>
                      <a:pt x="65" y="0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3" y="8"/>
                    </a:lnTo>
                    <a:lnTo>
                      <a:pt x="63" y="11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17" y="263"/>
                    </a:lnTo>
                    <a:lnTo>
                      <a:pt x="11" y="271"/>
                    </a:lnTo>
                    <a:lnTo>
                      <a:pt x="9" y="274"/>
                    </a:lnTo>
                    <a:lnTo>
                      <a:pt x="4" y="280"/>
                    </a:lnTo>
                    <a:lnTo>
                      <a:pt x="2" y="284"/>
                    </a:lnTo>
                    <a:lnTo>
                      <a:pt x="2" y="286"/>
                    </a:lnTo>
                    <a:lnTo>
                      <a:pt x="0" y="290"/>
                    </a:lnTo>
                    <a:lnTo>
                      <a:pt x="0" y="294"/>
                    </a:lnTo>
                    <a:lnTo>
                      <a:pt x="2" y="294"/>
                    </a:lnTo>
                    <a:lnTo>
                      <a:pt x="9" y="296"/>
                    </a:lnTo>
                    <a:lnTo>
                      <a:pt x="11" y="296"/>
                    </a:lnTo>
                    <a:lnTo>
                      <a:pt x="19" y="297"/>
                    </a:lnTo>
                    <a:lnTo>
                      <a:pt x="25" y="299"/>
                    </a:lnTo>
                    <a:lnTo>
                      <a:pt x="34" y="301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4975225" y="2573338"/>
              <a:ext cx="503238" cy="539750"/>
              <a:chOff x="3134" y="1285"/>
              <a:chExt cx="317" cy="340"/>
            </a:xfrm>
          </p:grpSpPr>
          <p:sp>
            <p:nvSpPr>
              <p:cNvPr id="38" name="Freeform 46"/>
              <p:cNvSpPr>
                <a:spLocks/>
              </p:cNvSpPr>
              <p:nvPr/>
            </p:nvSpPr>
            <p:spPr bwMode="auto">
              <a:xfrm>
                <a:off x="3134" y="1285"/>
                <a:ext cx="317" cy="340"/>
              </a:xfrm>
              <a:custGeom>
                <a:avLst/>
                <a:gdLst>
                  <a:gd name="T0" fmla="*/ 290 w 317"/>
                  <a:gd name="T1" fmla="*/ 42 h 340"/>
                  <a:gd name="T2" fmla="*/ 301 w 317"/>
                  <a:gd name="T3" fmla="*/ 38 h 340"/>
                  <a:gd name="T4" fmla="*/ 311 w 317"/>
                  <a:gd name="T5" fmla="*/ 38 h 340"/>
                  <a:gd name="T6" fmla="*/ 317 w 317"/>
                  <a:gd name="T7" fmla="*/ 38 h 340"/>
                  <a:gd name="T8" fmla="*/ 317 w 317"/>
                  <a:gd name="T9" fmla="*/ 44 h 340"/>
                  <a:gd name="T10" fmla="*/ 315 w 317"/>
                  <a:gd name="T11" fmla="*/ 54 h 340"/>
                  <a:gd name="T12" fmla="*/ 309 w 317"/>
                  <a:gd name="T13" fmla="*/ 67 h 340"/>
                  <a:gd name="T14" fmla="*/ 294 w 317"/>
                  <a:gd name="T15" fmla="*/ 326 h 340"/>
                  <a:gd name="T16" fmla="*/ 296 w 317"/>
                  <a:gd name="T17" fmla="*/ 332 h 340"/>
                  <a:gd name="T18" fmla="*/ 296 w 317"/>
                  <a:gd name="T19" fmla="*/ 338 h 340"/>
                  <a:gd name="T20" fmla="*/ 290 w 317"/>
                  <a:gd name="T21" fmla="*/ 340 h 340"/>
                  <a:gd name="T22" fmla="*/ 284 w 317"/>
                  <a:gd name="T23" fmla="*/ 340 h 340"/>
                  <a:gd name="T24" fmla="*/ 278 w 317"/>
                  <a:gd name="T25" fmla="*/ 338 h 340"/>
                  <a:gd name="T26" fmla="*/ 244 w 317"/>
                  <a:gd name="T27" fmla="*/ 328 h 340"/>
                  <a:gd name="T28" fmla="*/ 179 w 317"/>
                  <a:gd name="T29" fmla="*/ 311 h 340"/>
                  <a:gd name="T30" fmla="*/ 115 w 317"/>
                  <a:gd name="T31" fmla="*/ 301 h 340"/>
                  <a:gd name="T32" fmla="*/ 48 w 317"/>
                  <a:gd name="T33" fmla="*/ 296 h 340"/>
                  <a:gd name="T34" fmla="*/ 12 w 317"/>
                  <a:gd name="T35" fmla="*/ 292 h 340"/>
                  <a:gd name="T36" fmla="*/ 6 w 317"/>
                  <a:gd name="T37" fmla="*/ 290 h 340"/>
                  <a:gd name="T38" fmla="*/ 0 w 317"/>
                  <a:gd name="T39" fmla="*/ 290 h 340"/>
                  <a:gd name="T40" fmla="*/ 4 w 317"/>
                  <a:gd name="T41" fmla="*/ 284 h 340"/>
                  <a:gd name="T42" fmla="*/ 4 w 317"/>
                  <a:gd name="T43" fmla="*/ 275 h 340"/>
                  <a:gd name="T44" fmla="*/ 79 w 317"/>
                  <a:gd name="T45" fmla="*/ 27 h 340"/>
                  <a:gd name="T46" fmla="*/ 79 w 317"/>
                  <a:gd name="T47" fmla="*/ 11 h 340"/>
                  <a:gd name="T48" fmla="*/ 79 w 317"/>
                  <a:gd name="T49" fmla="*/ 2 h 340"/>
                  <a:gd name="T50" fmla="*/ 81 w 317"/>
                  <a:gd name="T51" fmla="*/ 2 h 340"/>
                  <a:gd name="T52" fmla="*/ 90 w 317"/>
                  <a:gd name="T53" fmla="*/ 6 h 340"/>
                  <a:gd name="T54" fmla="*/ 104 w 317"/>
                  <a:gd name="T55" fmla="*/ 10 h 340"/>
                  <a:gd name="T56" fmla="*/ 133 w 317"/>
                  <a:gd name="T57" fmla="*/ 11 h 340"/>
                  <a:gd name="T58" fmla="*/ 175 w 317"/>
                  <a:gd name="T59" fmla="*/ 15 h 340"/>
                  <a:gd name="T60" fmla="*/ 217 w 317"/>
                  <a:gd name="T61" fmla="*/ 23 h 340"/>
                  <a:gd name="T62" fmla="*/ 261 w 317"/>
                  <a:gd name="T63" fmla="*/ 36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7" h="340">
                    <a:moveTo>
                      <a:pt x="280" y="42"/>
                    </a:moveTo>
                    <a:lnTo>
                      <a:pt x="290" y="42"/>
                    </a:lnTo>
                    <a:lnTo>
                      <a:pt x="296" y="38"/>
                    </a:lnTo>
                    <a:lnTo>
                      <a:pt x="301" y="38"/>
                    </a:lnTo>
                    <a:lnTo>
                      <a:pt x="309" y="38"/>
                    </a:lnTo>
                    <a:lnTo>
                      <a:pt x="311" y="38"/>
                    </a:lnTo>
                    <a:lnTo>
                      <a:pt x="315" y="38"/>
                    </a:lnTo>
                    <a:lnTo>
                      <a:pt x="317" y="38"/>
                    </a:lnTo>
                    <a:lnTo>
                      <a:pt x="317" y="42"/>
                    </a:lnTo>
                    <a:lnTo>
                      <a:pt x="317" y="44"/>
                    </a:lnTo>
                    <a:lnTo>
                      <a:pt x="315" y="48"/>
                    </a:lnTo>
                    <a:lnTo>
                      <a:pt x="315" y="54"/>
                    </a:lnTo>
                    <a:lnTo>
                      <a:pt x="311" y="61"/>
                    </a:lnTo>
                    <a:lnTo>
                      <a:pt x="309" y="67"/>
                    </a:lnTo>
                    <a:lnTo>
                      <a:pt x="305" y="73"/>
                    </a:lnTo>
                    <a:lnTo>
                      <a:pt x="294" y="326"/>
                    </a:lnTo>
                    <a:lnTo>
                      <a:pt x="294" y="328"/>
                    </a:lnTo>
                    <a:lnTo>
                      <a:pt x="296" y="332"/>
                    </a:lnTo>
                    <a:lnTo>
                      <a:pt x="296" y="334"/>
                    </a:lnTo>
                    <a:lnTo>
                      <a:pt x="296" y="338"/>
                    </a:lnTo>
                    <a:lnTo>
                      <a:pt x="294" y="340"/>
                    </a:lnTo>
                    <a:lnTo>
                      <a:pt x="290" y="340"/>
                    </a:lnTo>
                    <a:lnTo>
                      <a:pt x="288" y="340"/>
                    </a:lnTo>
                    <a:lnTo>
                      <a:pt x="284" y="340"/>
                    </a:lnTo>
                    <a:lnTo>
                      <a:pt x="280" y="340"/>
                    </a:lnTo>
                    <a:lnTo>
                      <a:pt x="278" y="338"/>
                    </a:lnTo>
                    <a:lnTo>
                      <a:pt x="274" y="338"/>
                    </a:lnTo>
                    <a:lnTo>
                      <a:pt x="244" y="328"/>
                    </a:lnTo>
                    <a:lnTo>
                      <a:pt x="211" y="321"/>
                    </a:lnTo>
                    <a:lnTo>
                      <a:pt x="179" y="311"/>
                    </a:lnTo>
                    <a:lnTo>
                      <a:pt x="148" y="305"/>
                    </a:lnTo>
                    <a:lnTo>
                      <a:pt x="115" y="301"/>
                    </a:lnTo>
                    <a:lnTo>
                      <a:pt x="81" y="296"/>
                    </a:lnTo>
                    <a:lnTo>
                      <a:pt x="48" y="296"/>
                    </a:lnTo>
                    <a:lnTo>
                      <a:pt x="17" y="292"/>
                    </a:lnTo>
                    <a:lnTo>
                      <a:pt x="12" y="292"/>
                    </a:lnTo>
                    <a:lnTo>
                      <a:pt x="10" y="292"/>
                    </a:lnTo>
                    <a:lnTo>
                      <a:pt x="6" y="290"/>
                    </a:lnTo>
                    <a:lnTo>
                      <a:pt x="4" y="290"/>
                    </a:lnTo>
                    <a:lnTo>
                      <a:pt x="0" y="290"/>
                    </a:lnTo>
                    <a:lnTo>
                      <a:pt x="0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5"/>
                    </a:lnTo>
                    <a:lnTo>
                      <a:pt x="79" y="33"/>
                    </a:lnTo>
                    <a:lnTo>
                      <a:pt x="79" y="27"/>
                    </a:lnTo>
                    <a:lnTo>
                      <a:pt x="79" y="17"/>
                    </a:lnTo>
                    <a:lnTo>
                      <a:pt x="79" y="11"/>
                    </a:lnTo>
                    <a:lnTo>
                      <a:pt x="79" y="10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2"/>
                    </a:lnTo>
                    <a:lnTo>
                      <a:pt x="85" y="2"/>
                    </a:lnTo>
                    <a:lnTo>
                      <a:pt x="90" y="6"/>
                    </a:lnTo>
                    <a:lnTo>
                      <a:pt x="98" y="6"/>
                    </a:lnTo>
                    <a:lnTo>
                      <a:pt x="104" y="10"/>
                    </a:lnTo>
                    <a:lnTo>
                      <a:pt x="111" y="11"/>
                    </a:lnTo>
                    <a:lnTo>
                      <a:pt x="133" y="11"/>
                    </a:lnTo>
                    <a:lnTo>
                      <a:pt x="154" y="11"/>
                    </a:lnTo>
                    <a:lnTo>
                      <a:pt x="175" y="15"/>
                    </a:lnTo>
                    <a:lnTo>
                      <a:pt x="196" y="17"/>
                    </a:lnTo>
                    <a:lnTo>
                      <a:pt x="217" y="23"/>
                    </a:lnTo>
                    <a:lnTo>
                      <a:pt x="238" y="29"/>
                    </a:lnTo>
                    <a:lnTo>
                      <a:pt x="261" y="36"/>
                    </a:lnTo>
                    <a:lnTo>
                      <a:pt x="280" y="42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39" name="Freeform 47"/>
              <p:cNvSpPr>
                <a:spLocks/>
              </p:cNvSpPr>
              <p:nvPr/>
            </p:nvSpPr>
            <p:spPr bwMode="auto">
              <a:xfrm>
                <a:off x="3134" y="1285"/>
                <a:ext cx="317" cy="340"/>
              </a:xfrm>
              <a:custGeom>
                <a:avLst/>
                <a:gdLst>
                  <a:gd name="T0" fmla="*/ 290 w 317"/>
                  <a:gd name="T1" fmla="*/ 42 h 340"/>
                  <a:gd name="T2" fmla="*/ 301 w 317"/>
                  <a:gd name="T3" fmla="*/ 38 h 340"/>
                  <a:gd name="T4" fmla="*/ 311 w 317"/>
                  <a:gd name="T5" fmla="*/ 38 h 340"/>
                  <a:gd name="T6" fmla="*/ 317 w 317"/>
                  <a:gd name="T7" fmla="*/ 38 h 340"/>
                  <a:gd name="T8" fmla="*/ 317 w 317"/>
                  <a:gd name="T9" fmla="*/ 44 h 340"/>
                  <a:gd name="T10" fmla="*/ 315 w 317"/>
                  <a:gd name="T11" fmla="*/ 54 h 340"/>
                  <a:gd name="T12" fmla="*/ 309 w 317"/>
                  <a:gd name="T13" fmla="*/ 67 h 340"/>
                  <a:gd name="T14" fmla="*/ 294 w 317"/>
                  <a:gd name="T15" fmla="*/ 326 h 340"/>
                  <a:gd name="T16" fmla="*/ 296 w 317"/>
                  <a:gd name="T17" fmla="*/ 332 h 340"/>
                  <a:gd name="T18" fmla="*/ 296 w 317"/>
                  <a:gd name="T19" fmla="*/ 338 h 340"/>
                  <a:gd name="T20" fmla="*/ 290 w 317"/>
                  <a:gd name="T21" fmla="*/ 340 h 340"/>
                  <a:gd name="T22" fmla="*/ 284 w 317"/>
                  <a:gd name="T23" fmla="*/ 340 h 340"/>
                  <a:gd name="T24" fmla="*/ 278 w 317"/>
                  <a:gd name="T25" fmla="*/ 338 h 340"/>
                  <a:gd name="T26" fmla="*/ 244 w 317"/>
                  <a:gd name="T27" fmla="*/ 328 h 340"/>
                  <a:gd name="T28" fmla="*/ 179 w 317"/>
                  <a:gd name="T29" fmla="*/ 311 h 340"/>
                  <a:gd name="T30" fmla="*/ 115 w 317"/>
                  <a:gd name="T31" fmla="*/ 301 h 340"/>
                  <a:gd name="T32" fmla="*/ 48 w 317"/>
                  <a:gd name="T33" fmla="*/ 296 h 340"/>
                  <a:gd name="T34" fmla="*/ 12 w 317"/>
                  <a:gd name="T35" fmla="*/ 292 h 340"/>
                  <a:gd name="T36" fmla="*/ 6 w 317"/>
                  <a:gd name="T37" fmla="*/ 290 h 340"/>
                  <a:gd name="T38" fmla="*/ 0 w 317"/>
                  <a:gd name="T39" fmla="*/ 290 h 340"/>
                  <a:gd name="T40" fmla="*/ 4 w 317"/>
                  <a:gd name="T41" fmla="*/ 284 h 340"/>
                  <a:gd name="T42" fmla="*/ 4 w 317"/>
                  <a:gd name="T43" fmla="*/ 275 h 340"/>
                  <a:gd name="T44" fmla="*/ 79 w 317"/>
                  <a:gd name="T45" fmla="*/ 27 h 340"/>
                  <a:gd name="T46" fmla="*/ 79 w 317"/>
                  <a:gd name="T47" fmla="*/ 11 h 340"/>
                  <a:gd name="T48" fmla="*/ 79 w 317"/>
                  <a:gd name="T49" fmla="*/ 2 h 340"/>
                  <a:gd name="T50" fmla="*/ 81 w 317"/>
                  <a:gd name="T51" fmla="*/ 2 h 340"/>
                  <a:gd name="T52" fmla="*/ 90 w 317"/>
                  <a:gd name="T53" fmla="*/ 6 h 340"/>
                  <a:gd name="T54" fmla="*/ 104 w 317"/>
                  <a:gd name="T55" fmla="*/ 10 h 340"/>
                  <a:gd name="T56" fmla="*/ 133 w 317"/>
                  <a:gd name="T57" fmla="*/ 11 h 340"/>
                  <a:gd name="T58" fmla="*/ 175 w 317"/>
                  <a:gd name="T59" fmla="*/ 15 h 340"/>
                  <a:gd name="T60" fmla="*/ 217 w 317"/>
                  <a:gd name="T61" fmla="*/ 23 h 340"/>
                  <a:gd name="T62" fmla="*/ 261 w 317"/>
                  <a:gd name="T63" fmla="*/ 36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7" h="340">
                    <a:moveTo>
                      <a:pt x="280" y="42"/>
                    </a:moveTo>
                    <a:lnTo>
                      <a:pt x="290" y="42"/>
                    </a:lnTo>
                    <a:lnTo>
                      <a:pt x="296" y="38"/>
                    </a:lnTo>
                    <a:lnTo>
                      <a:pt x="301" y="38"/>
                    </a:lnTo>
                    <a:lnTo>
                      <a:pt x="309" y="38"/>
                    </a:lnTo>
                    <a:lnTo>
                      <a:pt x="311" y="38"/>
                    </a:lnTo>
                    <a:lnTo>
                      <a:pt x="315" y="38"/>
                    </a:lnTo>
                    <a:lnTo>
                      <a:pt x="317" y="38"/>
                    </a:lnTo>
                    <a:lnTo>
                      <a:pt x="317" y="42"/>
                    </a:lnTo>
                    <a:lnTo>
                      <a:pt x="317" y="44"/>
                    </a:lnTo>
                    <a:lnTo>
                      <a:pt x="315" y="48"/>
                    </a:lnTo>
                    <a:lnTo>
                      <a:pt x="315" y="54"/>
                    </a:lnTo>
                    <a:lnTo>
                      <a:pt x="311" y="61"/>
                    </a:lnTo>
                    <a:lnTo>
                      <a:pt x="309" y="67"/>
                    </a:lnTo>
                    <a:lnTo>
                      <a:pt x="305" y="73"/>
                    </a:lnTo>
                    <a:lnTo>
                      <a:pt x="294" y="326"/>
                    </a:lnTo>
                    <a:lnTo>
                      <a:pt x="294" y="328"/>
                    </a:lnTo>
                    <a:lnTo>
                      <a:pt x="296" y="332"/>
                    </a:lnTo>
                    <a:lnTo>
                      <a:pt x="296" y="334"/>
                    </a:lnTo>
                    <a:lnTo>
                      <a:pt x="296" y="338"/>
                    </a:lnTo>
                    <a:lnTo>
                      <a:pt x="294" y="340"/>
                    </a:lnTo>
                    <a:lnTo>
                      <a:pt x="290" y="340"/>
                    </a:lnTo>
                    <a:lnTo>
                      <a:pt x="288" y="340"/>
                    </a:lnTo>
                    <a:lnTo>
                      <a:pt x="284" y="340"/>
                    </a:lnTo>
                    <a:lnTo>
                      <a:pt x="280" y="340"/>
                    </a:lnTo>
                    <a:lnTo>
                      <a:pt x="278" y="338"/>
                    </a:lnTo>
                    <a:lnTo>
                      <a:pt x="274" y="338"/>
                    </a:lnTo>
                    <a:lnTo>
                      <a:pt x="244" y="328"/>
                    </a:lnTo>
                    <a:lnTo>
                      <a:pt x="211" y="321"/>
                    </a:lnTo>
                    <a:lnTo>
                      <a:pt x="179" y="311"/>
                    </a:lnTo>
                    <a:lnTo>
                      <a:pt x="148" y="305"/>
                    </a:lnTo>
                    <a:lnTo>
                      <a:pt x="115" y="301"/>
                    </a:lnTo>
                    <a:lnTo>
                      <a:pt x="81" y="296"/>
                    </a:lnTo>
                    <a:lnTo>
                      <a:pt x="48" y="296"/>
                    </a:lnTo>
                    <a:lnTo>
                      <a:pt x="17" y="292"/>
                    </a:lnTo>
                    <a:lnTo>
                      <a:pt x="12" y="292"/>
                    </a:lnTo>
                    <a:lnTo>
                      <a:pt x="10" y="292"/>
                    </a:lnTo>
                    <a:lnTo>
                      <a:pt x="6" y="290"/>
                    </a:lnTo>
                    <a:lnTo>
                      <a:pt x="4" y="290"/>
                    </a:lnTo>
                    <a:lnTo>
                      <a:pt x="0" y="290"/>
                    </a:lnTo>
                    <a:lnTo>
                      <a:pt x="0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5"/>
                    </a:lnTo>
                    <a:lnTo>
                      <a:pt x="79" y="33"/>
                    </a:lnTo>
                    <a:lnTo>
                      <a:pt x="79" y="27"/>
                    </a:lnTo>
                    <a:lnTo>
                      <a:pt x="79" y="17"/>
                    </a:lnTo>
                    <a:lnTo>
                      <a:pt x="79" y="11"/>
                    </a:lnTo>
                    <a:lnTo>
                      <a:pt x="79" y="10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2"/>
                    </a:lnTo>
                    <a:lnTo>
                      <a:pt x="85" y="2"/>
                    </a:lnTo>
                    <a:lnTo>
                      <a:pt x="90" y="6"/>
                    </a:lnTo>
                    <a:lnTo>
                      <a:pt x="98" y="6"/>
                    </a:lnTo>
                    <a:lnTo>
                      <a:pt x="104" y="10"/>
                    </a:lnTo>
                    <a:lnTo>
                      <a:pt x="111" y="11"/>
                    </a:lnTo>
                    <a:lnTo>
                      <a:pt x="133" y="11"/>
                    </a:lnTo>
                    <a:lnTo>
                      <a:pt x="154" y="11"/>
                    </a:lnTo>
                    <a:lnTo>
                      <a:pt x="175" y="15"/>
                    </a:lnTo>
                    <a:lnTo>
                      <a:pt x="196" y="17"/>
                    </a:lnTo>
                    <a:lnTo>
                      <a:pt x="217" y="23"/>
                    </a:lnTo>
                    <a:lnTo>
                      <a:pt x="238" y="29"/>
                    </a:lnTo>
                    <a:lnTo>
                      <a:pt x="261" y="36"/>
                    </a:lnTo>
                    <a:lnTo>
                      <a:pt x="280" y="42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5359400" y="4687888"/>
              <a:ext cx="544513" cy="579437"/>
              <a:chOff x="3376" y="2617"/>
              <a:chExt cx="343" cy="365"/>
            </a:xfrm>
          </p:grpSpPr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3376" y="2617"/>
                <a:ext cx="343" cy="365"/>
              </a:xfrm>
              <a:custGeom>
                <a:avLst/>
                <a:gdLst>
                  <a:gd name="T0" fmla="*/ 316 w 343"/>
                  <a:gd name="T1" fmla="*/ 298 h 365"/>
                  <a:gd name="T2" fmla="*/ 330 w 343"/>
                  <a:gd name="T3" fmla="*/ 300 h 365"/>
                  <a:gd name="T4" fmla="*/ 338 w 343"/>
                  <a:gd name="T5" fmla="*/ 298 h 365"/>
                  <a:gd name="T6" fmla="*/ 343 w 343"/>
                  <a:gd name="T7" fmla="*/ 298 h 365"/>
                  <a:gd name="T8" fmla="*/ 343 w 343"/>
                  <a:gd name="T9" fmla="*/ 292 h 365"/>
                  <a:gd name="T10" fmla="*/ 339 w 343"/>
                  <a:gd name="T11" fmla="*/ 283 h 365"/>
                  <a:gd name="T12" fmla="*/ 332 w 343"/>
                  <a:gd name="T13" fmla="*/ 271 h 365"/>
                  <a:gd name="T14" fmla="*/ 286 w 343"/>
                  <a:gd name="T15" fmla="*/ 16 h 365"/>
                  <a:gd name="T16" fmla="*/ 290 w 343"/>
                  <a:gd name="T17" fmla="*/ 10 h 365"/>
                  <a:gd name="T18" fmla="*/ 288 w 343"/>
                  <a:gd name="T19" fmla="*/ 4 h 365"/>
                  <a:gd name="T20" fmla="*/ 282 w 343"/>
                  <a:gd name="T21" fmla="*/ 0 h 365"/>
                  <a:gd name="T22" fmla="*/ 276 w 343"/>
                  <a:gd name="T23" fmla="*/ 2 h 365"/>
                  <a:gd name="T24" fmla="*/ 270 w 343"/>
                  <a:gd name="T25" fmla="*/ 6 h 365"/>
                  <a:gd name="T26" fmla="*/ 238 w 343"/>
                  <a:gd name="T27" fmla="*/ 18 h 365"/>
                  <a:gd name="T28" fmla="*/ 174 w 343"/>
                  <a:gd name="T29" fmla="*/ 45 h 365"/>
                  <a:gd name="T30" fmla="*/ 113 w 343"/>
                  <a:gd name="T31" fmla="*/ 60 h 365"/>
                  <a:gd name="T32" fmla="*/ 50 w 343"/>
                  <a:gd name="T33" fmla="*/ 73 h 365"/>
                  <a:gd name="T34" fmla="*/ 11 w 343"/>
                  <a:gd name="T35" fmla="*/ 81 h 365"/>
                  <a:gd name="T36" fmla="*/ 6 w 343"/>
                  <a:gd name="T37" fmla="*/ 85 h 365"/>
                  <a:gd name="T38" fmla="*/ 0 w 343"/>
                  <a:gd name="T39" fmla="*/ 85 h 365"/>
                  <a:gd name="T40" fmla="*/ 4 w 343"/>
                  <a:gd name="T41" fmla="*/ 91 h 365"/>
                  <a:gd name="T42" fmla="*/ 4 w 343"/>
                  <a:gd name="T43" fmla="*/ 100 h 365"/>
                  <a:gd name="T44" fmla="*/ 107 w 343"/>
                  <a:gd name="T45" fmla="*/ 338 h 365"/>
                  <a:gd name="T46" fmla="*/ 109 w 343"/>
                  <a:gd name="T47" fmla="*/ 352 h 365"/>
                  <a:gd name="T48" fmla="*/ 111 w 343"/>
                  <a:gd name="T49" fmla="*/ 361 h 365"/>
                  <a:gd name="T50" fmla="*/ 113 w 343"/>
                  <a:gd name="T51" fmla="*/ 361 h 365"/>
                  <a:gd name="T52" fmla="*/ 123 w 343"/>
                  <a:gd name="T53" fmla="*/ 358 h 365"/>
                  <a:gd name="T54" fmla="*/ 138 w 343"/>
                  <a:gd name="T55" fmla="*/ 352 h 365"/>
                  <a:gd name="T56" fmla="*/ 165 w 343"/>
                  <a:gd name="T57" fmla="*/ 346 h 365"/>
                  <a:gd name="T58" fmla="*/ 205 w 343"/>
                  <a:gd name="T59" fmla="*/ 338 h 365"/>
                  <a:gd name="T60" fmla="*/ 245 w 343"/>
                  <a:gd name="T61" fmla="*/ 325 h 365"/>
                  <a:gd name="T62" fmla="*/ 286 w 343"/>
                  <a:gd name="T63" fmla="*/ 30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3" h="365">
                    <a:moveTo>
                      <a:pt x="307" y="300"/>
                    </a:moveTo>
                    <a:lnTo>
                      <a:pt x="316" y="298"/>
                    </a:lnTo>
                    <a:lnTo>
                      <a:pt x="322" y="300"/>
                    </a:lnTo>
                    <a:lnTo>
                      <a:pt x="330" y="300"/>
                    </a:lnTo>
                    <a:lnTo>
                      <a:pt x="336" y="300"/>
                    </a:lnTo>
                    <a:lnTo>
                      <a:pt x="338" y="298"/>
                    </a:lnTo>
                    <a:lnTo>
                      <a:pt x="341" y="298"/>
                    </a:lnTo>
                    <a:lnTo>
                      <a:pt x="343" y="298"/>
                    </a:lnTo>
                    <a:lnTo>
                      <a:pt x="343" y="294"/>
                    </a:lnTo>
                    <a:lnTo>
                      <a:pt x="343" y="292"/>
                    </a:lnTo>
                    <a:lnTo>
                      <a:pt x="339" y="288"/>
                    </a:lnTo>
                    <a:lnTo>
                      <a:pt x="339" y="283"/>
                    </a:lnTo>
                    <a:lnTo>
                      <a:pt x="336" y="277"/>
                    </a:lnTo>
                    <a:lnTo>
                      <a:pt x="332" y="271"/>
                    </a:lnTo>
                    <a:lnTo>
                      <a:pt x="328" y="265"/>
                    </a:lnTo>
                    <a:lnTo>
                      <a:pt x="286" y="16"/>
                    </a:lnTo>
                    <a:lnTo>
                      <a:pt x="286" y="12"/>
                    </a:lnTo>
                    <a:lnTo>
                      <a:pt x="290" y="10"/>
                    </a:lnTo>
                    <a:lnTo>
                      <a:pt x="288" y="6"/>
                    </a:lnTo>
                    <a:lnTo>
                      <a:pt x="288" y="4"/>
                    </a:lnTo>
                    <a:lnTo>
                      <a:pt x="286" y="0"/>
                    </a:lnTo>
                    <a:lnTo>
                      <a:pt x="282" y="0"/>
                    </a:lnTo>
                    <a:lnTo>
                      <a:pt x="278" y="2"/>
                    </a:lnTo>
                    <a:lnTo>
                      <a:pt x="276" y="2"/>
                    </a:lnTo>
                    <a:lnTo>
                      <a:pt x="272" y="2"/>
                    </a:lnTo>
                    <a:lnTo>
                      <a:pt x="270" y="6"/>
                    </a:lnTo>
                    <a:lnTo>
                      <a:pt x="267" y="6"/>
                    </a:lnTo>
                    <a:lnTo>
                      <a:pt x="238" y="18"/>
                    </a:lnTo>
                    <a:lnTo>
                      <a:pt x="205" y="31"/>
                    </a:lnTo>
                    <a:lnTo>
                      <a:pt x="174" y="45"/>
                    </a:lnTo>
                    <a:lnTo>
                      <a:pt x="146" y="54"/>
                    </a:lnTo>
                    <a:lnTo>
                      <a:pt x="113" y="60"/>
                    </a:lnTo>
                    <a:lnTo>
                      <a:pt x="80" y="70"/>
                    </a:lnTo>
                    <a:lnTo>
                      <a:pt x="50" y="73"/>
                    </a:lnTo>
                    <a:lnTo>
                      <a:pt x="17" y="81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4" y="91"/>
                    </a:lnTo>
                    <a:lnTo>
                      <a:pt x="4" y="96"/>
                    </a:lnTo>
                    <a:lnTo>
                      <a:pt x="4" y="100"/>
                    </a:lnTo>
                    <a:lnTo>
                      <a:pt x="107" y="333"/>
                    </a:lnTo>
                    <a:lnTo>
                      <a:pt x="107" y="338"/>
                    </a:lnTo>
                    <a:lnTo>
                      <a:pt x="109" y="346"/>
                    </a:lnTo>
                    <a:lnTo>
                      <a:pt x="109" y="352"/>
                    </a:lnTo>
                    <a:lnTo>
                      <a:pt x="109" y="356"/>
                    </a:lnTo>
                    <a:lnTo>
                      <a:pt x="111" y="361"/>
                    </a:lnTo>
                    <a:lnTo>
                      <a:pt x="111" y="365"/>
                    </a:lnTo>
                    <a:lnTo>
                      <a:pt x="113" y="361"/>
                    </a:lnTo>
                    <a:lnTo>
                      <a:pt x="117" y="361"/>
                    </a:lnTo>
                    <a:lnTo>
                      <a:pt x="123" y="358"/>
                    </a:lnTo>
                    <a:lnTo>
                      <a:pt x="128" y="356"/>
                    </a:lnTo>
                    <a:lnTo>
                      <a:pt x="138" y="352"/>
                    </a:lnTo>
                    <a:lnTo>
                      <a:pt x="144" y="348"/>
                    </a:lnTo>
                    <a:lnTo>
                      <a:pt x="165" y="346"/>
                    </a:lnTo>
                    <a:lnTo>
                      <a:pt x="186" y="344"/>
                    </a:lnTo>
                    <a:lnTo>
                      <a:pt x="205" y="338"/>
                    </a:lnTo>
                    <a:lnTo>
                      <a:pt x="226" y="333"/>
                    </a:lnTo>
                    <a:lnTo>
                      <a:pt x="245" y="325"/>
                    </a:lnTo>
                    <a:lnTo>
                      <a:pt x="267" y="315"/>
                    </a:lnTo>
                    <a:lnTo>
                      <a:pt x="286" y="308"/>
                    </a:lnTo>
                    <a:lnTo>
                      <a:pt x="307" y="300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3376" y="2617"/>
                <a:ext cx="343" cy="365"/>
              </a:xfrm>
              <a:custGeom>
                <a:avLst/>
                <a:gdLst>
                  <a:gd name="T0" fmla="*/ 316 w 343"/>
                  <a:gd name="T1" fmla="*/ 298 h 365"/>
                  <a:gd name="T2" fmla="*/ 330 w 343"/>
                  <a:gd name="T3" fmla="*/ 300 h 365"/>
                  <a:gd name="T4" fmla="*/ 338 w 343"/>
                  <a:gd name="T5" fmla="*/ 298 h 365"/>
                  <a:gd name="T6" fmla="*/ 343 w 343"/>
                  <a:gd name="T7" fmla="*/ 298 h 365"/>
                  <a:gd name="T8" fmla="*/ 343 w 343"/>
                  <a:gd name="T9" fmla="*/ 292 h 365"/>
                  <a:gd name="T10" fmla="*/ 339 w 343"/>
                  <a:gd name="T11" fmla="*/ 283 h 365"/>
                  <a:gd name="T12" fmla="*/ 332 w 343"/>
                  <a:gd name="T13" fmla="*/ 271 h 365"/>
                  <a:gd name="T14" fmla="*/ 286 w 343"/>
                  <a:gd name="T15" fmla="*/ 16 h 365"/>
                  <a:gd name="T16" fmla="*/ 290 w 343"/>
                  <a:gd name="T17" fmla="*/ 10 h 365"/>
                  <a:gd name="T18" fmla="*/ 288 w 343"/>
                  <a:gd name="T19" fmla="*/ 4 h 365"/>
                  <a:gd name="T20" fmla="*/ 282 w 343"/>
                  <a:gd name="T21" fmla="*/ 0 h 365"/>
                  <a:gd name="T22" fmla="*/ 276 w 343"/>
                  <a:gd name="T23" fmla="*/ 2 h 365"/>
                  <a:gd name="T24" fmla="*/ 270 w 343"/>
                  <a:gd name="T25" fmla="*/ 6 h 365"/>
                  <a:gd name="T26" fmla="*/ 238 w 343"/>
                  <a:gd name="T27" fmla="*/ 18 h 365"/>
                  <a:gd name="T28" fmla="*/ 174 w 343"/>
                  <a:gd name="T29" fmla="*/ 45 h 365"/>
                  <a:gd name="T30" fmla="*/ 113 w 343"/>
                  <a:gd name="T31" fmla="*/ 60 h 365"/>
                  <a:gd name="T32" fmla="*/ 50 w 343"/>
                  <a:gd name="T33" fmla="*/ 73 h 365"/>
                  <a:gd name="T34" fmla="*/ 11 w 343"/>
                  <a:gd name="T35" fmla="*/ 81 h 365"/>
                  <a:gd name="T36" fmla="*/ 6 w 343"/>
                  <a:gd name="T37" fmla="*/ 85 h 365"/>
                  <a:gd name="T38" fmla="*/ 0 w 343"/>
                  <a:gd name="T39" fmla="*/ 85 h 365"/>
                  <a:gd name="T40" fmla="*/ 4 w 343"/>
                  <a:gd name="T41" fmla="*/ 91 h 365"/>
                  <a:gd name="T42" fmla="*/ 4 w 343"/>
                  <a:gd name="T43" fmla="*/ 100 h 365"/>
                  <a:gd name="T44" fmla="*/ 107 w 343"/>
                  <a:gd name="T45" fmla="*/ 338 h 365"/>
                  <a:gd name="T46" fmla="*/ 109 w 343"/>
                  <a:gd name="T47" fmla="*/ 352 h 365"/>
                  <a:gd name="T48" fmla="*/ 111 w 343"/>
                  <a:gd name="T49" fmla="*/ 361 h 365"/>
                  <a:gd name="T50" fmla="*/ 113 w 343"/>
                  <a:gd name="T51" fmla="*/ 361 h 365"/>
                  <a:gd name="T52" fmla="*/ 123 w 343"/>
                  <a:gd name="T53" fmla="*/ 358 h 365"/>
                  <a:gd name="T54" fmla="*/ 138 w 343"/>
                  <a:gd name="T55" fmla="*/ 352 h 365"/>
                  <a:gd name="T56" fmla="*/ 165 w 343"/>
                  <a:gd name="T57" fmla="*/ 346 h 365"/>
                  <a:gd name="T58" fmla="*/ 205 w 343"/>
                  <a:gd name="T59" fmla="*/ 338 h 365"/>
                  <a:gd name="T60" fmla="*/ 245 w 343"/>
                  <a:gd name="T61" fmla="*/ 325 h 365"/>
                  <a:gd name="T62" fmla="*/ 286 w 343"/>
                  <a:gd name="T63" fmla="*/ 30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3" h="365">
                    <a:moveTo>
                      <a:pt x="307" y="300"/>
                    </a:moveTo>
                    <a:lnTo>
                      <a:pt x="316" y="298"/>
                    </a:lnTo>
                    <a:lnTo>
                      <a:pt x="322" y="300"/>
                    </a:lnTo>
                    <a:lnTo>
                      <a:pt x="330" y="300"/>
                    </a:lnTo>
                    <a:lnTo>
                      <a:pt x="336" y="300"/>
                    </a:lnTo>
                    <a:lnTo>
                      <a:pt x="338" y="298"/>
                    </a:lnTo>
                    <a:lnTo>
                      <a:pt x="341" y="298"/>
                    </a:lnTo>
                    <a:lnTo>
                      <a:pt x="343" y="298"/>
                    </a:lnTo>
                    <a:lnTo>
                      <a:pt x="343" y="294"/>
                    </a:lnTo>
                    <a:lnTo>
                      <a:pt x="343" y="292"/>
                    </a:lnTo>
                    <a:lnTo>
                      <a:pt x="339" y="288"/>
                    </a:lnTo>
                    <a:lnTo>
                      <a:pt x="339" y="283"/>
                    </a:lnTo>
                    <a:lnTo>
                      <a:pt x="336" y="277"/>
                    </a:lnTo>
                    <a:lnTo>
                      <a:pt x="332" y="271"/>
                    </a:lnTo>
                    <a:lnTo>
                      <a:pt x="328" y="265"/>
                    </a:lnTo>
                    <a:lnTo>
                      <a:pt x="286" y="16"/>
                    </a:lnTo>
                    <a:lnTo>
                      <a:pt x="286" y="12"/>
                    </a:lnTo>
                    <a:lnTo>
                      <a:pt x="290" y="10"/>
                    </a:lnTo>
                    <a:lnTo>
                      <a:pt x="288" y="6"/>
                    </a:lnTo>
                    <a:lnTo>
                      <a:pt x="288" y="4"/>
                    </a:lnTo>
                    <a:lnTo>
                      <a:pt x="286" y="0"/>
                    </a:lnTo>
                    <a:lnTo>
                      <a:pt x="282" y="0"/>
                    </a:lnTo>
                    <a:lnTo>
                      <a:pt x="278" y="2"/>
                    </a:lnTo>
                    <a:lnTo>
                      <a:pt x="276" y="2"/>
                    </a:lnTo>
                    <a:lnTo>
                      <a:pt x="272" y="2"/>
                    </a:lnTo>
                    <a:lnTo>
                      <a:pt x="270" y="6"/>
                    </a:lnTo>
                    <a:lnTo>
                      <a:pt x="267" y="6"/>
                    </a:lnTo>
                    <a:lnTo>
                      <a:pt x="238" y="18"/>
                    </a:lnTo>
                    <a:lnTo>
                      <a:pt x="205" y="31"/>
                    </a:lnTo>
                    <a:lnTo>
                      <a:pt x="174" y="45"/>
                    </a:lnTo>
                    <a:lnTo>
                      <a:pt x="146" y="54"/>
                    </a:lnTo>
                    <a:lnTo>
                      <a:pt x="113" y="60"/>
                    </a:lnTo>
                    <a:lnTo>
                      <a:pt x="80" y="70"/>
                    </a:lnTo>
                    <a:lnTo>
                      <a:pt x="50" y="73"/>
                    </a:lnTo>
                    <a:lnTo>
                      <a:pt x="17" y="81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4" y="91"/>
                    </a:lnTo>
                    <a:lnTo>
                      <a:pt x="4" y="96"/>
                    </a:lnTo>
                    <a:lnTo>
                      <a:pt x="4" y="100"/>
                    </a:lnTo>
                    <a:lnTo>
                      <a:pt x="107" y="333"/>
                    </a:lnTo>
                    <a:lnTo>
                      <a:pt x="107" y="338"/>
                    </a:lnTo>
                    <a:lnTo>
                      <a:pt x="109" y="346"/>
                    </a:lnTo>
                    <a:lnTo>
                      <a:pt x="109" y="352"/>
                    </a:lnTo>
                    <a:lnTo>
                      <a:pt x="109" y="356"/>
                    </a:lnTo>
                    <a:lnTo>
                      <a:pt x="111" y="361"/>
                    </a:lnTo>
                    <a:lnTo>
                      <a:pt x="111" y="365"/>
                    </a:lnTo>
                    <a:lnTo>
                      <a:pt x="113" y="361"/>
                    </a:lnTo>
                    <a:lnTo>
                      <a:pt x="117" y="361"/>
                    </a:lnTo>
                    <a:lnTo>
                      <a:pt x="123" y="358"/>
                    </a:lnTo>
                    <a:lnTo>
                      <a:pt x="128" y="356"/>
                    </a:lnTo>
                    <a:lnTo>
                      <a:pt x="138" y="352"/>
                    </a:lnTo>
                    <a:lnTo>
                      <a:pt x="144" y="348"/>
                    </a:lnTo>
                    <a:lnTo>
                      <a:pt x="165" y="346"/>
                    </a:lnTo>
                    <a:lnTo>
                      <a:pt x="186" y="344"/>
                    </a:lnTo>
                    <a:lnTo>
                      <a:pt x="205" y="338"/>
                    </a:lnTo>
                    <a:lnTo>
                      <a:pt x="226" y="333"/>
                    </a:lnTo>
                    <a:lnTo>
                      <a:pt x="245" y="325"/>
                    </a:lnTo>
                    <a:lnTo>
                      <a:pt x="267" y="315"/>
                    </a:lnTo>
                    <a:lnTo>
                      <a:pt x="286" y="308"/>
                    </a:lnTo>
                    <a:lnTo>
                      <a:pt x="307" y="300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3729038" y="2582863"/>
              <a:ext cx="493712" cy="536575"/>
              <a:chOff x="2349" y="1291"/>
              <a:chExt cx="311" cy="338"/>
            </a:xfrm>
          </p:grpSpPr>
          <p:sp>
            <p:nvSpPr>
              <p:cNvPr id="34" name="Freeform 52"/>
              <p:cNvSpPr>
                <a:spLocks/>
              </p:cNvSpPr>
              <p:nvPr/>
            </p:nvSpPr>
            <p:spPr bwMode="auto">
              <a:xfrm>
                <a:off x="2349" y="1291"/>
                <a:ext cx="311" cy="338"/>
              </a:xfrm>
              <a:custGeom>
                <a:avLst/>
                <a:gdLst>
                  <a:gd name="T0" fmla="*/ 206 w 311"/>
                  <a:gd name="T1" fmla="*/ 15 h 338"/>
                  <a:gd name="T2" fmla="*/ 215 w 311"/>
                  <a:gd name="T3" fmla="*/ 11 h 338"/>
                  <a:gd name="T4" fmla="*/ 221 w 311"/>
                  <a:gd name="T5" fmla="*/ 9 h 338"/>
                  <a:gd name="T6" fmla="*/ 227 w 311"/>
                  <a:gd name="T7" fmla="*/ 5 h 338"/>
                  <a:gd name="T8" fmla="*/ 233 w 311"/>
                  <a:gd name="T9" fmla="*/ 5 h 338"/>
                  <a:gd name="T10" fmla="*/ 236 w 311"/>
                  <a:gd name="T11" fmla="*/ 4 h 338"/>
                  <a:gd name="T12" fmla="*/ 240 w 311"/>
                  <a:gd name="T13" fmla="*/ 4 h 338"/>
                  <a:gd name="T14" fmla="*/ 242 w 311"/>
                  <a:gd name="T15" fmla="*/ 4 h 338"/>
                  <a:gd name="T16" fmla="*/ 242 w 311"/>
                  <a:gd name="T17" fmla="*/ 0 h 338"/>
                  <a:gd name="T18" fmla="*/ 242 w 311"/>
                  <a:gd name="T19" fmla="*/ 4 h 338"/>
                  <a:gd name="T20" fmla="*/ 242 w 311"/>
                  <a:gd name="T21" fmla="*/ 5 h 338"/>
                  <a:gd name="T22" fmla="*/ 246 w 311"/>
                  <a:gd name="T23" fmla="*/ 9 h 338"/>
                  <a:gd name="T24" fmla="*/ 246 w 311"/>
                  <a:gd name="T25" fmla="*/ 11 h 338"/>
                  <a:gd name="T26" fmla="*/ 242 w 311"/>
                  <a:gd name="T27" fmla="*/ 17 h 338"/>
                  <a:gd name="T28" fmla="*/ 242 w 311"/>
                  <a:gd name="T29" fmla="*/ 23 h 338"/>
                  <a:gd name="T30" fmla="*/ 242 w 311"/>
                  <a:gd name="T31" fmla="*/ 30 h 338"/>
                  <a:gd name="T32" fmla="*/ 240 w 311"/>
                  <a:gd name="T33" fmla="*/ 36 h 338"/>
                  <a:gd name="T34" fmla="*/ 307 w 311"/>
                  <a:gd name="T35" fmla="*/ 280 h 338"/>
                  <a:gd name="T36" fmla="*/ 311 w 311"/>
                  <a:gd name="T37" fmla="*/ 293 h 338"/>
                  <a:gd name="T38" fmla="*/ 307 w 311"/>
                  <a:gd name="T39" fmla="*/ 293 h 338"/>
                  <a:gd name="T40" fmla="*/ 305 w 311"/>
                  <a:gd name="T41" fmla="*/ 295 h 338"/>
                  <a:gd name="T42" fmla="*/ 302 w 311"/>
                  <a:gd name="T43" fmla="*/ 295 h 338"/>
                  <a:gd name="T44" fmla="*/ 300 w 311"/>
                  <a:gd name="T45" fmla="*/ 295 h 338"/>
                  <a:gd name="T46" fmla="*/ 294 w 311"/>
                  <a:gd name="T47" fmla="*/ 299 h 338"/>
                  <a:gd name="T48" fmla="*/ 259 w 311"/>
                  <a:gd name="T49" fmla="*/ 299 h 338"/>
                  <a:gd name="T50" fmla="*/ 225 w 311"/>
                  <a:gd name="T51" fmla="*/ 301 h 338"/>
                  <a:gd name="T52" fmla="*/ 190 w 311"/>
                  <a:gd name="T53" fmla="*/ 301 h 338"/>
                  <a:gd name="T54" fmla="*/ 158 w 311"/>
                  <a:gd name="T55" fmla="*/ 307 h 338"/>
                  <a:gd name="T56" fmla="*/ 127 w 311"/>
                  <a:gd name="T57" fmla="*/ 315 h 338"/>
                  <a:gd name="T58" fmla="*/ 98 w 311"/>
                  <a:gd name="T59" fmla="*/ 320 h 338"/>
                  <a:gd name="T60" fmla="*/ 68 w 311"/>
                  <a:gd name="T61" fmla="*/ 326 h 338"/>
                  <a:gd name="T62" fmla="*/ 37 w 311"/>
                  <a:gd name="T63" fmla="*/ 334 h 338"/>
                  <a:gd name="T64" fmla="*/ 33 w 311"/>
                  <a:gd name="T65" fmla="*/ 338 h 338"/>
                  <a:gd name="T66" fmla="*/ 31 w 311"/>
                  <a:gd name="T67" fmla="*/ 338 h 338"/>
                  <a:gd name="T68" fmla="*/ 27 w 311"/>
                  <a:gd name="T69" fmla="*/ 338 h 338"/>
                  <a:gd name="T70" fmla="*/ 23 w 311"/>
                  <a:gd name="T71" fmla="*/ 338 h 338"/>
                  <a:gd name="T72" fmla="*/ 21 w 311"/>
                  <a:gd name="T73" fmla="*/ 338 h 338"/>
                  <a:gd name="T74" fmla="*/ 18 w 311"/>
                  <a:gd name="T75" fmla="*/ 338 h 338"/>
                  <a:gd name="T76" fmla="*/ 18 w 311"/>
                  <a:gd name="T77" fmla="*/ 322 h 338"/>
                  <a:gd name="T78" fmla="*/ 12 w 311"/>
                  <a:gd name="T79" fmla="*/ 69 h 338"/>
                  <a:gd name="T80" fmla="*/ 10 w 311"/>
                  <a:gd name="T81" fmla="*/ 63 h 338"/>
                  <a:gd name="T82" fmla="*/ 10 w 311"/>
                  <a:gd name="T83" fmla="*/ 55 h 338"/>
                  <a:gd name="T84" fmla="*/ 6 w 311"/>
                  <a:gd name="T85" fmla="*/ 48 h 338"/>
                  <a:gd name="T86" fmla="*/ 6 w 311"/>
                  <a:gd name="T87" fmla="*/ 46 h 338"/>
                  <a:gd name="T88" fmla="*/ 4 w 311"/>
                  <a:gd name="T89" fmla="*/ 38 h 338"/>
                  <a:gd name="T90" fmla="*/ 4 w 311"/>
                  <a:gd name="T91" fmla="*/ 36 h 338"/>
                  <a:gd name="T92" fmla="*/ 0 w 311"/>
                  <a:gd name="T93" fmla="*/ 36 h 338"/>
                  <a:gd name="T94" fmla="*/ 4 w 311"/>
                  <a:gd name="T95" fmla="*/ 38 h 338"/>
                  <a:gd name="T96" fmla="*/ 6 w 311"/>
                  <a:gd name="T97" fmla="*/ 38 h 338"/>
                  <a:gd name="T98" fmla="*/ 10 w 311"/>
                  <a:gd name="T99" fmla="*/ 38 h 338"/>
                  <a:gd name="T100" fmla="*/ 16 w 311"/>
                  <a:gd name="T101" fmla="*/ 38 h 338"/>
                  <a:gd name="T102" fmla="*/ 21 w 311"/>
                  <a:gd name="T103" fmla="*/ 38 h 338"/>
                  <a:gd name="T104" fmla="*/ 27 w 311"/>
                  <a:gd name="T105" fmla="*/ 38 h 338"/>
                  <a:gd name="T106" fmla="*/ 37 w 311"/>
                  <a:gd name="T107" fmla="*/ 38 h 338"/>
                  <a:gd name="T108" fmla="*/ 58 w 311"/>
                  <a:gd name="T109" fmla="*/ 32 h 338"/>
                  <a:gd name="T110" fmla="*/ 79 w 311"/>
                  <a:gd name="T111" fmla="*/ 27 h 338"/>
                  <a:gd name="T112" fmla="*/ 100 w 311"/>
                  <a:gd name="T113" fmla="*/ 21 h 338"/>
                  <a:gd name="T114" fmla="*/ 121 w 311"/>
                  <a:gd name="T115" fmla="*/ 17 h 338"/>
                  <a:gd name="T116" fmla="*/ 142 w 311"/>
                  <a:gd name="T117" fmla="*/ 15 h 338"/>
                  <a:gd name="T118" fmla="*/ 163 w 311"/>
                  <a:gd name="T119" fmla="*/ 15 h 338"/>
                  <a:gd name="T120" fmla="*/ 185 w 311"/>
                  <a:gd name="T121" fmla="*/ 11 h 338"/>
                  <a:gd name="T122" fmla="*/ 206 w 311"/>
                  <a:gd name="T123" fmla="*/ 15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1" h="338">
                    <a:moveTo>
                      <a:pt x="206" y="15"/>
                    </a:moveTo>
                    <a:lnTo>
                      <a:pt x="215" y="11"/>
                    </a:lnTo>
                    <a:lnTo>
                      <a:pt x="221" y="9"/>
                    </a:lnTo>
                    <a:lnTo>
                      <a:pt x="227" y="5"/>
                    </a:lnTo>
                    <a:lnTo>
                      <a:pt x="233" y="5"/>
                    </a:lnTo>
                    <a:lnTo>
                      <a:pt x="236" y="4"/>
                    </a:lnTo>
                    <a:lnTo>
                      <a:pt x="240" y="4"/>
                    </a:lnTo>
                    <a:lnTo>
                      <a:pt x="242" y="4"/>
                    </a:lnTo>
                    <a:lnTo>
                      <a:pt x="242" y="0"/>
                    </a:lnTo>
                    <a:lnTo>
                      <a:pt x="242" y="4"/>
                    </a:lnTo>
                    <a:lnTo>
                      <a:pt x="242" y="5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2" y="17"/>
                    </a:lnTo>
                    <a:lnTo>
                      <a:pt x="242" y="23"/>
                    </a:lnTo>
                    <a:lnTo>
                      <a:pt x="242" y="30"/>
                    </a:lnTo>
                    <a:lnTo>
                      <a:pt x="240" y="36"/>
                    </a:lnTo>
                    <a:lnTo>
                      <a:pt x="307" y="280"/>
                    </a:lnTo>
                    <a:lnTo>
                      <a:pt x="311" y="293"/>
                    </a:lnTo>
                    <a:lnTo>
                      <a:pt x="307" y="293"/>
                    </a:lnTo>
                    <a:lnTo>
                      <a:pt x="305" y="295"/>
                    </a:lnTo>
                    <a:lnTo>
                      <a:pt x="302" y="295"/>
                    </a:lnTo>
                    <a:lnTo>
                      <a:pt x="300" y="295"/>
                    </a:lnTo>
                    <a:lnTo>
                      <a:pt x="294" y="299"/>
                    </a:lnTo>
                    <a:lnTo>
                      <a:pt x="259" y="299"/>
                    </a:lnTo>
                    <a:lnTo>
                      <a:pt x="225" y="301"/>
                    </a:lnTo>
                    <a:lnTo>
                      <a:pt x="190" y="301"/>
                    </a:lnTo>
                    <a:lnTo>
                      <a:pt x="158" y="307"/>
                    </a:lnTo>
                    <a:lnTo>
                      <a:pt x="127" y="315"/>
                    </a:lnTo>
                    <a:lnTo>
                      <a:pt x="98" y="320"/>
                    </a:lnTo>
                    <a:lnTo>
                      <a:pt x="68" y="326"/>
                    </a:lnTo>
                    <a:lnTo>
                      <a:pt x="37" y="334"/>
                    </a:lnTo>
                    <a:lnTo>
                      <a:pt x="33" y="338"/>
                    </a:lnTo>
                    <a:lnTo>
                      <a:pt x="31" y="338"/>
                    </a:lnTo>
                    <a:lnTo>
                      <a:pt x="27" y="338"/>
                    </a:lnTo>
                    <a:lnTo>
                      <a:pt x="23" y="338"/>
                    </a:lnTo>
                    <a:lnTo>
                      <a:pt x="21" y="338"/>
                    </a:lnTo>
                    <a:lnTo>
                      <a:pt x="18" y="338"/>
                    </a:lnTo>
                    <a:lnTo>
                      <a:pt x="18" y="322"/>
                    </a:lnTo>
                    <a:lnTo>
                      <a:pt x="12" y="69"/>
                    </a:lnTo>
                    <a:lnTo>
                      <a:pt x="10" y="63"/>
                    </a:lnTo>
                    <a:lnTo>
                      <a:pt x="10" y="55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10" y="38"/>
                    </a:lnTo>
                    <a:lnTo>
                      <a:pt x="16" y="38"/>
                    </a:lnTo>
                    <a:lnTo>
                      <a:pt x="21" y="38"/>
                    </a:lnTo>
                    <a:lnTo>
                      <a:pt x="27" y="38"/>
                    </a:lnTo>
                    <a:lnTo>
                      <a:pt x="37" y="38"/>
                    </a:lnTo>
                    <a:lnTo>
                      <a:pt x="58" y="32"/>
                    </a:lnTo>
                    <a:lnTo>
                      <a:pt x="79" y="27"/>
                    </a:lnTo>
                    <a:lnTo>
                      <a:pt x="100" y="21"/>
                    </a:lnTo>
                    <a:lnTo>
                      <a:pt x="121" y="17"/>
                    </a:lnTo>
                    <a:lnTo>
                      <a:pt x="142" y="15"/>
                    </a:lnTo>
                    <a:lnTo>
                      <a:pt x="163" y="15"/>
                    </a:lnTo>
                    <a:lnTo>
                      <a:pt x="185" y="11"/>
                    </a:lnTo>
                    <a:lnTo>
                      <a:pt x="206" y="15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35" name="Freeform 53"/>
              <p:cNvSpPr>
                <a:spLocks/>
              </p:cNvSpPr>
              <p:nvPr/>
            </p:nvSpPr>
            <p:spPr bwMode="auto">
              <a:xfrm>
                <a:off x="2349" y="1291"/>
                <a:ext cx="311" cy="338"/>
              </a:xfrm>
              <a:custGeom>
                <a:avLst/>
                <a:gdLst>
                  <a:gd name="T0" fmla="*/ 206 w 311"/>
                  <a:gd name="T1" fmla="*/ 15 h 338"/>
                  <a:gd name="T2" fmla="*/ 215 w 311"/>
                  <a:gd name="T3" fmla="*/ 11 h 338"/>
                  <a:gd name="T4" fmla="*/ 221 w 311"/>
                  <a:gd name="T5" fmla="*/ 9 h 338"/>
                  <a:gd name="T6" fmla="*/ 227 w 311"/>
                  <a:gd name="T7" fmla="*/ 5 h 338"/>
                  <a:gd name="T8" fmla="*/ 233 w 311"/>
                  <a:gd name="T9" fmla="*/ 5 h 338"/>
                  <a:gd name="T10" fmla="*/ 236 w 311"/>
                  <a:gd name="T11" fmla="*/ 4 h 338"/>
                  <a:gd name="T12" fmla="*/ 240 w 311"/>
                  <a:gd name="T13" fmla="*/ 4 h 338"/>
                  <a:gd name="T14" fmla="*/ 242 w 311"/>
                  <a:gd name="T15" fmla="*/ 4 h 338"/>
                  <a:gd name="T16" fmla="*/ 242 w 311"/>
                  <a:gd name="T17" fmla="*/ 0 h 338"/>
                  <a:gd name="T18" fmla="*/ 242 w 311"/>
                  <a:gd name="T19" fmla="*/ 4 h 338"/>
                  <a:gd name="T20" fmla="*/ 242 w 311"/>
                  <a:gd name="T21" fmla="*/ 5 h 338"/>
                  <a:gd name="T22" fmla="*/ 246 w 311"/>
                  <a:gd name="T23" fmla="*/ 9 h 338"/>
                  <a:gd name="T24" fmla="*/ 246 w 311"/>
                  <a:gd name="T25" fmla="*/ 11 h 338"/>
                  <a:gd name="T26" fmla="*/ 242 w 311"/>
                  <a:gd name="T27" fmla="*/ 17 h 338"/>
                  <a:gd name="T28" fmla="*/ 242 w 311"/>
                  <a:gd name="T29" fmla="*/ 23 h 338"/>
                  <a:gd name="T30" fmla="*/ 242 w 311"/>
                  <a:gd name="T31" fmla="*/ 30 h 338"/>
                  <a:gd name="T32" fmla="*/ 240 w 311"/>
                  <a:gd name="T33" fmla="*/ 36 h 338"/>
                  <a:gd name="T34" fmla="*/ 307 w 311"/>
                  <a:gd name="T35" fmla="*/ 280 h 338"/>
                  <a:gd name="T36" fmla="*/ 311 w 311"/>
                  <a:gd name="T37" fmla="*/ 293 h 338"/>
                  <a:gd name="T38" fmla="*/ 307 w 311"/>
                  <a:gd name="T39" fmla="*/ 293 h 338"/>
                  <a:gd name="T40" fmla="*/ 305 w 311"/>
                  <a:gd name="T41" fmla="*/ 295 h 338"/>
                  <a:gd name="T42" fmla="*/ 302 w 311"/>
                  <a:gd name="T43" fmla="*/ 295 h 338"/>
                  <a:gd name="T44" fmla="*/ 300 w 311"/>
                  <a:gd name="T45" fmla="*/ 295 h 338"/>
                  <a:gd name="T46" fmla="*/ 294 w 311"/>
                  <a:gd name="T47" fmla="*/ 299 h 338"/>
                  <a:gd name="T48" fmla="*/ 259 w 311"/>
                  <a:gd name="T49" fmla="*/ 299 h 338"/>
                  <a:gd name="T50" fmla="*/ 225 w 311"/>
                  <a:gd name="T51" fmla="*/ 301 h 338"/>
                  <a:gd name="T52" fmla="*/ 190 w 311"/>
                  <a:gd name="T53" fmla="*/ 301 h 338"/>
                  <a:gd name="T54" fmla="*/ 158 w 311"/>
                  <a:gd name="T55" fmla="*/ 307 h 338"/>
                  <a:gd name="T56" fmla="*/ 127 w 311"/>
                  <a:gd name="T57" fmla="*/ 315 h 338"/>
                  <a:gd name="T58" fmla="*/ 98 w 311"/>
                  <a:gd name="T59" fmla="*/ 320 h 338"/>
                  <a:gd name="T60" fmla="*/ 68 w 311"/>
                  <a:gd name="T61" fmla="*/ 326 h 338"/>
                  <a:gd name="T62" fmla="*/ 37 w 311"/>
                  <a:gd name="T63" fmla="*/ 334 h 338"/>
                  <a:gd name="T64" fmla="*/ 33 w 311"/>
                  <a:gd name="T65" fmla="*/ 338 h 338"/>
                  <a:gd name="T66" fmla="*/ 31 w 311"/>
                  <a:gd name="T67" fmla="*/ 338 h 338"/>
                  <a:gd name="T68" fmla="*/ 27 w 311"/>
                  <a:gd name="T69" fmla="*/ 338 h 338"/>
                  <a:gd name="T70" fmla="*/ 23 w 311"/>
                  <a:gd name="T71" fmla="*/ 338 h 338"/>
                  <a:gd name="T72" fmla="*/ 21 w 311"/>
                  <a:gd name="T73" fmla="*/ 338 h 338"/>
                  <a:gd name="T74" fmla="*/ 18 w 311"/>
                  <a:gd name="T75" fmla="*/ 338 h 338"/>
                  <a:gd name="T76" fmla="*/ 18 w 311"/>
                  <a:gd name="T77" fmla="*/ 322 h 338"/>
                  <a:gd name="T78" fmla="*/ 12 w 311"/>
                  <a:gd name="T79" fmla="*/ 69 h 338"/>
                  <a:gd name="T80" fmla="*/ 10 w 311"/>
                  <a:gd name="T81" fmla="*/ 63 h 338"/>
                  <a:gd name="T82" fmla="*/ 10 w 311"/>
                  <a:gd name="T83" fmla="*/ 55 h 338"/>
                  <a:gd name="T84" fmla="*/ 6 w 311"/>
                  <a:gd name="T85" fmla="*/ 48 h 338"/>
                  <a:gd name="T86" fmla="*/ 6 w 311"/>
                  <a:gd name="T87" fmla="*/ 46 h 338"/>
                  <a:gd name="T88" fmla="*/ 4 w 311"/>
                  <a:gd name="T89" fmla="*/ 38 h 338"/>
                  <a:gd name="T90" fmla="*/ 4 w 311"/>
                  <a:gd name="T91" fmla="*/ 36 h 338"/>
                  <a:gd name="T92" fmla="*/ 0 w 311"/>
                  <a:gd name="T93" fmla="*/ 36 h 338"/>
                  <a:gd name="T94" fmla="*/ 4 w 311"/>
                  <a:gd name="T95" fmla="*/ 38 h 338"/>
                  <a:gd name="T96" fmla="*/ 6 w 311"/>
                  <a:gd name="T97" fmla="*/ 38 h 338"/>
                  <a:gd name="T98" fmla="*/ 10 w 311"/>
                  <a:gd name="T99" fmla="*/ 38 h 338"/>
                  <a:gd name="T100" fmla="*/ 16 w 311"/>
                  <a:gd name="T101" fmla="*/ 38 h 338"/>
                  <a:gd name="T102" fmla="*/ 21 w 311"/>
                  <a:gd name="T103" fmla="*/ 38 h 338"/>
                  <a:gd name="T104" fmla="*/ 27 w 311"/>
                  <a:gd name="T105" fmla="*/ 38 h 338"/>
                  <a:gd name="T106" fmla="*/ 37 w 311"/>
                  <a:gd name="T107" fmla="*/ 38 h 338"/>
                  <a:gd name="T108" fmla="*/ 58 w 311"/>
                  <a:gd name="T109" fmla="*/ 32 h 338"/>
                  <a:gd name="T110" fmla="*/ 79 w 311"/>
                  <a:gd name="T111" fmla="*/ 27 h 338"/>
                  <a:gd name="T112" fmla="*/ 100 w 311"/>
                  <a:gd name="T113" fmla="*/ 21 h 338"/>
                  <a:gd name="T114" fmla="*/ 121 w 311"/>
                  <a:gd name="T115" fmla="*/ 17 h 338"/>
                  <a:gd name="T116" fmla="*/ 142 w 311"/>
                  <a:gd name="T117" fmla="*/ 15 h 338"/>
                  <a:gd name="T118" fmla="*/ 163 w 311"/>
                  <a:gd name="T119" fmla="*/ 15 h 338"/>
                  <a:gd name="T120" fmla="*/ 185 w 311"/>
                  <a:gd name="T121" fmla="*/ 11 h 338"/>
                  <a:gd name="T122" fmla="*/ 206 w 311"/>
                  <a:gd name="T123" fmla="*/ 15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1" h="338">
                    <a:moveTo>
                      <a:pt x="206" y="15"/>
                    </a:moveTo>
                    <a:lnTo>
                      <a:pt x="215" y="11"/>
                    </a:lnTo>
                    <a:lnTo>
                      <a:pt x="221" y="9"/>
                    </a:lnTo>
                    <a:lnTo>
                      <a:pt x="227" y="5"/>
                    </a:lnTo>
                    <a:lnTo>
                      <a:pt x="233" y="5"/>
                    </a:lnTo>
                    <a:lnTo>
                      <a:pt x="236" y="4"/>
                    </a:lnTo>
                    <a:lnTo>
                      <a:pt x="240" y="4"/>
                    </a:lnTo>
                    <a:lnTo>
                      <a:pt x="242" y="4"/>
                    </a:lnTo>
                    <a:lnTo>
                      <a:pt x="242" y="0"/>
                    </a:lnTo>
                    <a:lnTo>
                      <a:pt x="242" y="4"/>
                    </a:lnTo>
                    <a:lnTo>
                      <a:pt x="242" y="5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2" y="17"/>
                    </a:lnTo>
                    <a:lnTo>
                      <a:pt x="242" y="23"/>
                    </a:lnTo>
                    <a:lnTo>
                      <a:pt x="242" y="30"/>
                    </a:lnTo>
                    <a:lnTo>
                      <a:pt x="240" y="36"/>
                    </a:lnTo>
                    <a:lnTo>
                      <a:pt x="307" y="280"/>
                    </a:lnTo>
                    <a:lnTo>
                      <a:pt x="311" y="293"/>
                    </a:lnTo>
                    <a:lnTo>
                      <a:pt x="307" y="293"/>
                    </a:lnTo>
                    <a:lnTo>
                      <a:pt x="305" y="295"/>
                    </a:lnTo>
                    <a:lnTo>
                      <a:pt x="302" y="295"/>
                    </a:lnTo>
                    <a:lnTo>
                      <a:pt x="300" y="295"/>
                    </a:lnTo>
                    <a:lnTo>
                      <a:pt x="294" y="299"/>
                    </a:lnTo>
                    <a:lnTo>
                      <a:pt x="259" y="299"/>
                    </a:lnTo>
                    <a:lnTo>
                      <a:pt x="225" y="301"/>
                    </a:lnTo>
                    <a:lnTo>
                      <a:pt x="190" y="301"/>
                    </a:lnTo>
                    <a:lnTo>
                      <a:pt x="158" y="307"/>
                    </a:lnTo>
                    <a:lnTo>
                      <a:pt x="127" y="315"/>
                    </a:lnTo>
                    <a:lnTo>
                      <a:pt x="98" y="320"/>
                    </a:lnTo>
                    <a:lnTo>
                      <a:pt x="68" y="326"/>
                    </a:lnTo>
                    <a:lnTo>
                      <a:pt x="37" y="334"/>
                    </a:lnTo>
                    <a:lnTo>
                      <a:pt x="33" y="338"/>
                    </a:lnTo>
                    <a:lnTo>
                      <a:pt x="31" y="338"/>
                    </a:lnTo>
                    <a:lnTo>
                      <a:pt x="27" y="338"/>
                    </a:lnTo>
                    <a:lnTo>
                      <a:pt x="23" y="338"/>
                    </a:lnTo>
                    <a:lnTo>
                      <a:pt x="21" y="338"/>
                    </a:lnTo>
                    <a:lnTo>
                      <a:pt x="18" y="338"/>
                    </a:lnTo>
                    <a:lnTo>
                      <a:pt x="18" y="322"/>
                    </a:lnTo>
                    <a:lnTo>
                      <a:pt x="12" y="69"/>
                    </a:lnTo>
                    <a:lnTo>
                      <a:pt x="10" y="63"/>
                    </a:lnTo>
                    <a:lnTo>
                      <a:pt x="10" y="55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10" y="38"/>
                    </a:lnTo>
                    <a:lnTo>
                      <a:pt x="16" y="38"/>
                    </a:lnTo>
                    <a:lnTo>
                      <a:pt x="21" y="38"/>
                    </a:lnTo>
                    <a:lnTo>
                      <a:pt x="27" y="38"/>
                    </a:lnTo>
                    <a:lnTo>
                      <a:pt x="37" y="38"/>
                    </a:lnTo>
                    <a:lnTo>
                      <a:pt x="58" y="32"/>
                    </a:lnTo>
                    <a:lnTo>
                      <a:pt x="79" y="27"/>
                    </a:lnTo>
                    <a:lnTo>
                      <a:pt x="100" y="21"/>
                    </a:lnTo>
                    <a:lnTo>
                      <a:pt x="121" y="17"/>
                    </a:lnTo>
                    <a:lnTo>
                      <a:pt x="142" y="15"/>
                    </a:lnTo>
                    <a:lnTo>
                      <a:pt x="163" y="15"/>
                    </a:lnTo>
                    <a:lnTo>
                      <a:pt x="185" y="11"/>
                    </a:lnTo>
                    <a:lnTo>
                      <a:pt x="206" y="15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9" name="Group 54"/>
            <p:cNvGrpSpPr>
              <a:grpSpLocks/>
            </p:cNvGrpSpPr>
            <p:nvPr/>
          </p:nvGrpSpPr>
          <p:grpSpPr bwMode="auto">
            <a:xfrm>
              <a:off x="4129088" y="4872038"/>
              <a:ext cx="468312" cy="501650"/>
              <a:chOff x="2601" y="2733"/>
              <a:chExt cx="295" cy="316"/>
            </a:xfrm>
          </p:grpSpPr>
          <p:sp>
            <p:nvSpPr>
              <p:cNvPr id="32" name="Freeform 55"/>
              <p:cNvSpPr>
                <a:spLocks/>
              </p:cNvSpPr>
              <p:nvPr/>
            </p:nvSpPr>
            <p:spPr bwMode="auto">
              <a:xfrm>
                <a:off x="2601" y="2733"/>
                <a:ext cx="295" cy="316"/>
              </a:xfrm>
              <a:custGeom>
                <a:avLst/>
                <a:gdLst>
                  <a:gd name="T0" fmla="*/ 213 w 295"/>
                  <a:gd name="T1" fmla="*/ 305 h 316"/>
                  <a:gd name="T2" fmla="*/ 224 w 295"/>
                  <a:gd name="T3" fmla="*/ 307 h 316"/>
                  <a:gd name="T4" fmla="*/ 230 w 295"/>
                  <a:gd name="T5" fmla="*/ 311 h 316"/>
                  <a:gd name="T6" fmla="*/ 236 w 295"/>
                  <a:gd name="T7" fmla="*/ 313 h 316"/>
                  <a:gd name="T8" fmla="*/ 241 w 295"/>
                  <a:gd name="T9" fmla="*/ 313 h 316"/>
                  <a:gd name="T10" fmla="*/ 245 w 295"/>
                  <a:gd name="T11" fmla="*/ 314 h 316"/>
                  <a:gd name="T12" fmla="*/ 249 w 295"/>
                  <a:gd name="T13" fmla="*/ 314 h 316"/>
                  <a:gd name="T14" fmla="*/ 251 w 295"/>
                  <a:gd name="T15" fmla="*/ 314 h 316"/>
                  <a:gd name="T16" fmla="*/ 251 w 295"/>
                  <a:gd name="T17" fmla="*/ 316 h 316"/>
                  <a:gd name="T18" fmla="*/ 251 w 295"/>
                  <a:gd name="T19" fmla="*/ 314 h 316"/>
                  <a:gd name="T20" fmla="*/ 255 w 295"/>
                  <a:gd name="T21" fmla="*/ 311 h 316"/>
                  <a:gd name="T22" fmla="*/ 253 w 295"/>
                  <a:gd name="T23" fmla="*/ 309 h 316"/>
                  <a:gd name="T24" fmla="*/ 253 w 295"/>
                  <a:gd name="T25" fmla="*/ 305 h 316"/>
                  <a:gd name="T26" fmla="*/ 249 w 295"/>
                  <a:gd name="T27" fmla="*/ 299 h 316"/>
                  <a:gd name="T28" fmla="*/ 249 w 295"/>
                  <a:gd name="T29" fmla="*/ 293 h 316"/>
                  <a:gd name="T30" fmla="*/ 249 w 295"/>
                  <a:gd name="T31" fmla="*/ 288 h 316"/>
                  <a:gd name="T32" fmla="*/ 245 w 295"/>
                  <a:gd name="T33" fmla="*/ 282 h 316"/>
                  <a:gd name="T34" fmla="*/ 293 w 295"/>
                  <a:gd name="T35" fmla="*/ 32 h 316"/>
                  <a:gd name="T36" fmla="*/ 295 w 295"/>
                  <a:gd name="T37" fmla="*/ 19 h 316"/>
                  <a:gd name="T38" fmla="*/ 291 w 295"/>
                  <a:gd name="T39" fmla="*/ 19 h 316"/>
                  <a:gd name="T40" fmla="*/ 288 w 295"/>
                  <a:gd name="T41" fmla="*/ 17 h 316"/>
                  <a:gd name="T42" fmla="*/ 286 w 295"/>
                  <a:gd name="T43" fmla="*/ 17 h 316"/>
                  <a:gd name="T44" fmla="*/ 282 w 295"/>
                  <a:gd name="T45" fmla="*/ 17 h 316"/>
                  <a:gd name="T46" fmla="*/ 276 w 295"/>
                  <a:gd name="T47" fmla="*/ 15 h 316"/>
                  <a:gd name="T48" fmla="*/ 243 w 295"/>
                  <a:gd name="T49" fmla="*/ 17 h 316"/>
                  <a:gd name="T50" fmla="*/ 207 w 295"/>
                  <a:gd name="T51" fmla="*/ 19 h 316"/>
                  <a:gd name="T52" fmla="*/ 172 w 295"/>
                  <a:gd name="T53" fmla="*/ 21 h 316"/>
                  <a:gd name="T54" fmla="*/ 140 w 295"/>
                  <a:gd name="T55" fmla="*/ 19 h 316"/>
                  <a:gd name="T56" fmla="*/ 109 w 295"/>
                  <a:gd name="T57" fmla="*/ 15 h 316"/>
                  <a:gd name="T58" fmla="*/ 78 w 295"/>
                  <a:gd name="T59" fmla="*/ 11 h 316"/>
                  <a:gd name="T60" fmla="*/ 50 w 295"/>
                  <a:gd name="T61" fmla="*/ 7 h 316"/>
                  <a:gd name="T62" fmla="*/ 17 w 295"/>
                  <a:gd name="T63" fmla="*/ 2 h 316"/>
                  <a:gd name="T64" fmla="*/ 13 w 295"/>
                  <a:gd name="T65" fmla="*/ 0 h 316"/>
                  <a:gd name="T66" fmla="*/ 11 w 295"/>
                  <a:gd name="T67" fmla="*/ 0 h 316"/>
                  <a:gd name="T68" fmla="*/ 7 w 295"/>
                  <a:gd name="T69" fmla="*/ 0 h 316"/>
                  <a:gd name="T70" fmla="*/ 5 w 295"/>
                  <a:gd name="T71" fmla="*/ 0 h 316"/>
                  <a:gd name="T72" fmla="*/ 2 w 295"/>
                  <a:gd name="T73" fmla="*/ 0 h 316"/>
                  <a:gd name="T74" fmla="*/ 0 w 295"/>
                  <a:gd name="T75" fmla="*/ 0 h 316"/>
                  <a:gd name="T76" fmla="*/ 0 w 295"/>
                  <a:gd name="T77" fmla="*/ 15 h 316"/>
                  <a:gd name="T78" fmla="*/ 17 w 295"/>
                  <a:gd name="T79" fmla="*/ 268 h 316"/>
                  <a:gd name="T80" fmla="*/ 13 w 295"/>
                  <a:gd name="T81" fmla="*/ 274 h 316"/>
                  <a:gd name="T82" fmla="*/ 15 w 295"/>
                  <a:gd name="T83" fmla="*/ 284 h 316"/>
                  <a:gd name="T84" fmla="*/ 13 w 295"/>
                  <a:gd name="T85" fmla="*/ 290 h 316"/>
                  <a:gd name="T86" fmla="*/ 13 w 295"/>
                  <a:gd name="T87" fmla="*/ 291 h 316"/>
                  <a:gd name="T88" fmla="*/ 9 w 295"/>
                  <a:gd name="T89" fmla="*/ 299 h 316"/>
                  <a:gd name="T90" fmla="*/ 11 w 295"/>
                  <a:gd name="T91" fmla="*/ 303 h 316"/>
                  <a:gd name="T92" fmla="*/ 7 w 295"/>
                  <a:gd name="T93" fmla="*/ 303 h 316"/>
                  <a:gd name="T94" fmla="*/ 9 w 295"/>
                  <a:gd name="T95" fmla="*/ 299 h 316"/>
                  <a:gd name="T96" fmla="*/ 13 w 295"/>
                  <a:gd name="T97" fmla="*/ 299 h 316"/>
                  <a:gd name="T98" fmla="*/ 17 w 295"/>
                  <a:gd name="T99" fmla="*/ 299 h 316"/>
                  <a:gd name="T100" fmla="*/ 23 w 295"/>
                  <a:gd name="T101" fmla="*/ 299 h 316"/>
                  <a:gd name="T102" fmla="*/ 28 w 295"/>
                  <a:gd name="T103" fmla="*/ 297 h 316"/>
                  <a:gd name="T104" fmla="*/ 34 w 295"/>
                  <a:gd name="T105" fmla="*/ 297 h 316"/>
                  <a:gd name="T106" fmla="*/ 44 w 295"/>
                  <a:gd name="T107" fmla="*/ 297 h 316"/>
                  <a:gd name="T108" fmla="*/ 65 w 295"/>
                  <a:gd name="T109" fmla="*/ 301 h 316"/>
                  <a:gd name="T110" fmla="*/ 86 w 295"/>
                  <a:gd name="T111" fmla="*/ 305 h 316"/>
                  <a:gd name="T112" fmla="*/ 109 w 295"/>
                  <a:gd name="T113" fmla="*/ 309 h 316"/>
                  <a:gd name="T114" fmla="*/ 130 w 295"/>
                  <a:gd name="T115" fmla="*/ 311 h 316"/>
                  <a:gd name="T116" fmla="*/ 151 w 295"/>
                  <a:gd name="T117" fmla="*/ 311 h 316"/>
                  <a:gd name="T118" fmla="*/ 172 w 295"/>
                  <a:gd name="T119" fmla="*/ 309 h 316"/>
                  <a:gd name="T120" fmla="*/ 194 w 295"/>
                  <a:gd name="T121" fmla="*/ 311 h 316"/>
                  <a:gd name="T122" fmla="*/ 213 w 295"/>
                  <a:gd name="T123" fmla="*/ 30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5" h="316">
                    <a:moveTo>
                      <a:pt x="213" y="305"/>
                    </a:moveTo>
                    <a:lnTo>
                      <a:pt x="224" y="307"/>
                    </a:lnTo>
                    <a:lnTo>
                      <a:pt x="230" y="311"/>
                    </a:lnTo>
                    <a:lnTo>
                      <a:pt x="236" y="313"/>
                    </a:lnTo>
                    <a:lnTo>
                      <a:pt x="241" y="313"/>
                    </a:lnTo>
                    <a:lnTo>
                      <a:pt x="245" y="314"/>
                    </a:lnTo>
                    <a:lnTo>
                      <a:pt x="249" y="314"/>
                    </a:lnTo>
                    <a:lnTo>
                      <a:pt x="251" y="314"/>
                    </a:lnTo>
                    <a:lnTo>
                      <a:pt x="251" y="316"/>
                    </a:lnTo>
                    <a:lnTo>
                      <a:pt x="251" y="314"/>
                    </a:lnTo>
                    <a:lnTo>
                      <a:pt x="255" y="311"/>
                    </a:lnTo>
                    <a:lnTo>
                      <a:pt x="253" y="309"/>
                    </a:lnTo>
                    <a:lnTo>
                      <a:pt x="253" y="305"/>
                    </a:lnTo>
                    <a:lnTo>
                      <a:pt x="249" y="299"/>
                    </a:lnTo>
                    <a:lnTo>
                      <a:pt x="249" y="293"/>
                    </a:lnTo>
                    <a:lnTo>
                      <a:pt x="249" y="288"/>
                    </a:lnTo>
                    <a:lnTo>
                      <a:pt x="245" y="282"/>
                    </a:lnTo>
                    <a:lnTo>
                      <a:pt x="293" y="32"/>
                    </a:lnTo>
                    <a:lnTo>
                      <a:pt x="295" y="19"/>
                    </a:lnTo>
                    <a:lnTo>
                      <a:pt x="291" y="19"/>
                    </a:lnTo>
                    <a:lnTo>
                      <a:pt x="288" y="17"/>
                    </a:lnTo>
                    <a:lnTo>
                      <a:pt x="286" y="17"/>
                    </a:lnTo>
                    <a:lnTo>
                      <a:pt x="282" y="17"/>
                    </a:lnTo>
                    <a:lnTo>
                      <a:pt x="276" y="15"/>
                    </a:lnTo>
                    <a:lnTo>
                      <a:pt x="243" y="17"/>
                    </a:lnTo>
                    <a:lnTo>
                      <a:pt x="207" y="19"/>
                    </a:lnTo>
                    <a:lnTo>
                      <a:pt x="172" y="21"/>
                    </a:lnTo>
                    <a:lnTo>
                      <a:pt x="140" y="19"/>
                    </a:lnTo>
                    <a:lnTo>
                      <a:pt x="109" y="15"/>
                    </a:lnTo>
                    <a:lnTo>
                      <a:pt x="78" y="11"/>
                    </a:lnTo>
                    <a:lnTo>
                      <a:pt x="50" y="7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7" y="268"/>
                    </a:lnTo>
                    <a:lnTo>
                      <a:pt x="13" y="274"/>
                    </a:lnTo>
                    <a:lnTo>
                      <a:pt x="15" y="284"/>
                    </a:lnTo>
                    <a:lnTo>
                      <a:pt x="13" y="290"/>
                    </a:lnTo>
                    <a:lnTo>
                      <a:pt x="13" y="291"/>
                    </a:lnTo>
                    <a:lnTo>
                      <a:pt x="9" y="299"/>
                    </a:lnTo>
                    <a:lnTo>
                      <a:pt x="11" y="303"/>
                    </a:lnTo>
                    <a:lnTo>
                      <a:pt x="7" y="303"/>
                    </a:lnTo>
                    <a:lnTo>
                      <a:pt x="9" y="299"/>
                    </a:lnTo>
                    <a:lnTo>
                      <a:pt x="13" y="299"/>
                    </a:lnTo>
                    <a:lnTo>
                      <a:pt x="17" y="299"/>
                    </a:lnTo>
                    <a:lnTo>
                      <a:pt x="23" y="299"/>
                    </a:lnTo>
                    <a:lnTo>
                      <a:pt x="28" y="297"/>
                    </a:lnTo>
                    <a:lnTo>
                      <a:pt x="34" y="297"/>
                    </a:lnTo>
                    <a:lnTo>
                      <a:pt x="44" y="297"/>
                    </a:lnTo>
                    <a:lnTo>
                      <a:pt x="65" y="301"/>
                    </a:lnTo>
                    <a:lnTo>
                      <a:pt x="86" y="305"/>
                    </a:lnTo>
                    <a:lnTo>
                      <a:pt x="109" y="309"/>
                    </a:lnTo>
                    <a:lnTo>
                      <a:pt x="130" y="311"/>
                    </a:lnTo>
                    <a:lnTo>
                      <a:pt x="151" y="311"/>
                    </a:lnTo>
                    <a:lnTo>
                      <a:pt x="172" y="309"/>
                    </a:lnTo>
                    <a:lnTo>
                      <a:pt x="194" y="311"/>
                    </a:lnTo>
                    <a:lnTo>
                      <a:pt x="213" y="305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33" name="Freeform 56"/>
              <p:cNvSpPr>
                <a:spLocks/>
              </p:cNvSpPr>
              <p:nvPr/>
            </p:nvSpPr>
            <p:spPr bwMode="auto">
              <a:xfrm>
                <a:off x="2601" y="2733"/>
                <a:ext cx="295" cy="316"/>
              </a:xfrm>
              <a:custGeom>
                <a:avLst/>
                <a:gdLst>
                  <a:gd name="T0" fmla="*/ 213 w 295"/>
                  <a:gd name="T1" fmla="*/ 305 h 316"/>
                  <a:gd name="T2" fmla="*/ 224 w 295"/>
                  <a:gd name="T3" fmla="*/ 307 h 316"/>
                  <a:gd name="T4" fmla="*/ 230 w 295"/>
                  <a:gd name="T5" fmla="*/ 311 h 316"/>
                  <a:gd name="T6" fmla="*/ 236 w 295"/>
                  <a:gd name="T7" fmla="*/ 313 h 316"/>
                  <a:gd name="T8" fmla="*/ 241 w 295"/>
                  <a:gd name="T9" fmla="*/ 313 h 316"/>
                  <a:gd name="T10" fmla="*/ 245 w 295"/>
                  <a:gd name="T11" fmla="*/ 314 h 316"/>
                  <a:gd name="T12" fmla="*/ 249 w 295"/>
                  <a:gd name="T13" fmla="*/ 314 h 316"/>
                  <a:gd name="T14" fmla="*/ 251 w 295"/>
                  <a:gd name="T15" fmla="*/ 314 h 316"/>
                  <a:gd name="T16" fmla="*/ 251 w 295"/>
                  <a:gd name="T17" fmla="*/ 316 h 316"/>
                  <a:gd name="T18" fmla="*/ 251 w 295"/>
                  <a:gd name="T19" fmla="*/ 314 h 316"/>
                  <a:gd name="T20" fmla="*/ 255 w 295"/>
                  <a:gd name="T21" fmla="*/ 311 h 316"/>
                  <a:gd name="T22" fmla="*/ 253 w 295"/>
                  <a:gd name="T23" fmla="*/ 309 h 316"/>
                  <a:gd name="T24" fmla="*/ 253 w 295"/>
                  <a:gd name="T25" fmla="*/ 305 h 316"/>
                  <a:gd name="T26" fmla="*/ 249 w 295"/>
                  <a:gd name="T27" fmla="*/ 299 h 316"/>
                  <a:gd name="T28" fmla="*/ 249 w 295"/>
                  <a:gd name="T29" fmla="*/ 293 h 316"/>
                  <a:gd name="T30" fmla="*/ 249 w 295"/>
                  <a:gd name="T31" fmla="*/ 288 h 316"/>
                  <a:gd name="T32" fmla="*/ 245 w 295"/>
                  <a:gd name="T33" fmla="*/ 282 h 316"/>
                  <a:gd name="T34" fmla="*/ 293 w 295"/>
                  <a:gd name="T35" fmla="*/ 32 h 316"/>
                  <a:gd name="T36" fmla="*/ 295 w 295"/>
                  <a:gd name="T37" fmla="*/ 19 h 316"/>
                  <a:gd name="T38" fmla="*/ 291 w 295"/>
                  <a:gd name="T39" fmla="*/ 19 h 316"/>
                  <a:gd name="T40" fmla="*/ 288 w 295"/>
                  <a:gd name="T41" fmla="*/ 17 h 316"/>
                  <a:gd name="T42" fmla="*/ 286 w 295"/>
                  <a:gd name="T43" fmla="*/ 17 h 316"/>
                  <a:gd name="T44" fmla="*/ 282 w 295"/>
                  <a:gd name="T45" fmla="*/ 17 h 316"/>
                  <a:gd name="T46" fmla="*/ 276 w 295"/>
                  <a:gd name="T47" fmla="*/ 15 h 316"/>
                  <a:gd name="T48" fmla="*/ 243 w 295"/>
                  <a:gd name="T49" fmla="*/ 17 h 316"/>
                  <a:gd name="T50" fmla="*/ 207 w 295"/>
                  <a:gd name="T51" fmla="*/ 19 h 316"/>
                  <a:gd name="T52" fmla="*/ 172 w 295"/>
                  <a:gd name="T53" fmla="*/ 21 h 316"/>
                  <a:gd name="T54" fmla="*/ 140 w 295"/>
                  <a:gd name="T55" fmla="*/ 19 h 316"/>
                  <a:gd name="T56" fmla="*/ 109 w 295"/>
                  <a:gd name="T57" fmla="*/ 15 h 316"/>
                  <a:gd name="T58" fmla="*/ 78 w 295"/>
                  <a:gd name="T59" fmla="*/ 11 h 316"/>
                  <a:gd name="T60" fmla="*/ 50 w 295"/>
                  <a:gd name="T61" fmla="*/ 7 h 316"/>
                  <a:gd name="T62" fmla="*/ 17 w 295"/>
                  <a:gd name="T63" fmla="*/ 2 h 316"/>
                  <a:gd name="T64" fmla="*/ 13 w 295"/>
                  <a:gd name="T65" fmla="*/ 0 h 316"/>
                  <a:gd name="T66" fmla="*/ 11 w 295"/>
                  <a:gd name="T67" fmla="*/ 0 h 316"/>
                  <a:gd name="T68" fmla="*/ 7 w 295"/>
                  <a:gd name="T69" fmla="*/ 0 h 316"/>
                  <a:gd name="T70" fmla="*/ 5 w 295"/>
                  <a:gd name="T71" fmla="*/ 0 h 316"/>
                  <a:gd name="T72" fmla="*/ 2 w 295"/>
                  <a:gd name="T73" fmla="*/ 0 h 316"/>
                  <a:gd name="T74" fmla="*/ 0 w 295"/>
                  <a:gd name="T75" fmla="*/ 0 h 316"/>
                  <a:gd name="T76" fmla="*/ 0 w 295"/>
                  <a:gd name="T77" fmla="*/ 15 h 316"/>
                  <a:gd name="T78" fmla="*/ 17 w 295"/>
                  <a:gd name="T79" fmla="*/ 268 h 316"/>
                  <a:gd name="T80" fmla="*/ 13 w 295"/>
                  <a:gd name="T81" fmla="*/ 274 h 316"/>
                  <a:gd name="T82" fmla="*/ 15 w 295"/>
                  <a:gd name="T83" fmla="*/ 284 h 316"/>
                  <a:gd name="T84" fmla="*/ 13 w 295"/>
                  <a:gd name="T85" fmla="*/ 290 h 316"/>
                  <a:gd name="T86" fmla="*/ 13 w 295"/>
                  <a:gd name="T87" fmla="*/ 291 h 316"/>
                  <a:gd name="T88" fmla="*/ 9 w 295"/>
                  <a:gd name="T89" fmla="*/ 299 h 316"/>
                  <a:gd name="T90" fmla="*/ 11 w 295"/>
                  <a:gd name="T91" fmla="*/ 303 h 316"/>
                  <a:gd name="T92" fmla="*/ 7 w 295"/>
                  <a:gd name="T93" fmla="*/ 303 h 316"/>
                  <a:gd name="T94" fmla="*/ 9 w 295"/>
                  <a:gd name="T95" fmla="*/ 299 h 316"/>
                  <a:gd name="T96" fmla="*/ 13 w 295"/>
                  <a:gd name="T97" fmla="*/ 299 h 316"/>
                  <a:gd name="T98" fmla="*/ 17 w 295"/>
                  <a:gd name="T99" fmla="*/ 299 h 316"/>
                  <a:gd name="T100" fmla="*/ 23 w 295"/>
                  <a:gd name="T101" fmla="*/ 299 h 316"/>
                  <a:gd name="T102" fmla="*/ 28 w 295"/>
                  <a:gd name="T103" fmla="*/ 297 h 316"/>
                  <a:gd name="T104" fmla="*/ 34 w 295"/>
                  <a:gd name="T105" fmla="*/ 297 h 316"/>
                  <a:gd name="T106" fmla="*/ 44 w 295"/>
                  <a:gd name="T107" fmla="*/ 297 h 316"/>
                  <a:gd name="T108" fmla="*/ 65 w 295"/>
                  <a:gd name="T109" fmla="*/ 301 h 316"/>
                  <a:gd name="T110" fmla="*/ 86 w 295"/>
                  <a:gd name="T111" fmla="*/ 305 h 316"/>
                  <a:gd name="T112" fmla="*/ 109 w 295"/>
                  <a:gd name="T113" fmla="*/ 309 h 316"/>
                  <a:gd name="T114" fmla="*/ 130 w 295"/>
                  <a:gd name="T115" fmla="*/ 311 h 316"/>
                  <a:gd name="T116" fmla="*/ 151 w 295"/>
                  <a:gd name="T117" fmla="*/ 311 h 316"/>
                  <a:gd name="T118" fmla="*/ 172 w 295"/>
                  <a:gd name="T119" fmla="*/ 309 h 316"/>
                  <a:gd name="T120" fmla="*/ 194 w 295"/>
                  <a:gd name="T121" fmla="*/ 311 h 316"/>
                  <a:gd name="T122" fmla="*/ 213 w 295"/>
                  <a:gd name="T123" fmla="*/ 30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5" h="316">
                    <a:moveTo>
                      <a:pt x="213" y="305"/>
                    </a:moveTo>
                    <a:lnTo>
                      <a:pt x="224" y="307"/>
                    </a:lnTo>
                    <a:lnTo>
                      <a:pt x="230" y="311"/>
                    </a:lnTo>
                    <a:lnTo>
                      <a:pt x="236" y="313"/>
                    </a:lnTo>
                    <a:lnTo>
                      <a:pt x="241" y="313"/>
                    </a:lnTo>
                    <a:lnTo>
                      <a:pt x="245" y="314"/>
                    </a:lnTo>
                    <a:lnTo>
                      <a:pt x="249" y="314"/>
                    </a:lnTo>
                    <a:lnTo>
                      <a:pt x="251" y="314"/>
                    </a:lnTo>
                    <a:lnTo>
                      <a:pt x="251" y="316"/>
                    </a:lnTo>
                    <a:lnTo>
                      <a:pt x="251" y="314"/>
                    </a:lnTo>
                    <a:lnTo>
                      <a:pt x="255" y="311"/>
                    </a:lnTo>
                    <a:lnTo>
                      <a:pt x="253" y="309"/>
                    </a:lnTo>
                    <a:lnTo>
                      <a:pt x="253" y="305"/>
                    </a:lnTo>
                    <a:lnTo>
                      <a:pt x="249" y="299"/>
                    </a:lnTo>
                    <a:lnTo>
                      <a:pt x="249" y="293"/>
                    </a:lnTo>
                    <a:lnTo>
                      <a:pt x="249" y="288"/>
                    </a:lnTo>
                    <a:lnTo>
                      <a:pt x="245" y="282"/>
                    </a:lnTo>
                    <a:lnTo>
                      <a:pt x="293" y="32"/>
                    </a:lnTo>
                    <a:lnTo>
                      <a:pt x="295" y="19"/>
                    </a:lnTo>
                    <a:lnTo>
                      <a:pt x="291" y="19"/>
                    </a:lnTo>
                    <a:lnTo>
                      <a:pt x="288" y="17"/>
                    </a:lnTo>
                    <a:lnTo>
                      <a:pt x="286" y="17"/>
                    </a:lnTo>
                    <a:lnTo>
                      <a:pt x="282" y="17"/>
                    </a:lnTo>
                    <a:lnTo>
                      <a:pt x="276" y="15"/>
                    </a:lnTo>
                    <a:lnTo>
                      <a:pt x="243" y="17"/>
                    </a:lnTo>
                    <a:lnTo>
                      <a:pt x="207" y="19"/>
                    </a:lnTo>
                    <a:lnTo>
                      <a:pt x="172" y="21"/>
                    </a:lnTo>
                    <a:lnTo>
                      <a:pt x="140" y="19"/>
                    </a:lnTo>
                    <a:lnTo>
                      <a:pt x="109" y="15"/>
                    </a:lnTo>
                    <a:lnTo>
                      <a:pt x="78" y="11"/>
                    </a:lnTo>
                    <a:lnTo>
                      <a:pt x="50" y="7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7" y="268"/>
                    </a:lnTo>
                    <a:lnTo>
                      <a:pt x="13" y="274"/>
                    </a:lnTo>
                    <a:lnTo>
                      <a:pt x="15" y="284"/>
                    </a:lnTo>
                    <a:lnTo>
                      <a:pt x="13" y="290"/>
                    </a:lnTo>
                    <a:lnTo>
                      <a:pt x="13" y="291"/>
                    </a:lnTo>
                    <a:lnTo>
                      <a:pt x="9" y="299"/>
                    </a:lnTo>
                    <a:lnTo>
                      <a:pt x="11" y="303"/>
                    </a:lnTo>
                    <a:lnTo>
                      <a:pt x="7" y="303"/>
                    </a:lnTo>
                    <a:lnTo>
                      <a:pt x="9" y="299"/>
                    </a:lnTo>
                    <a:lnTo>
                      <a:pt x="13" y="299"/>
                    </a:lnTo>
                    <a:lnTo>
                      <a:pt x="17" y="299"/>
                    </a:lnTo>
                    <a:lnTo>
                      <a:pt x="23" y="299"/>
                    </a:lnTo>
                    <a:lnTo>
                      <a:pt x="28" y="297"/>
                    </a:lnTo>
                    <a:lnTo>
                      <a:pt x="34" y="297"/>
                    </a:lnTo>
                    <a:lnTo>
                      <a:pt x="44" y="297"/>
                    </a:lnTo>
                    <a:lnTo>
                      <a:pt x="65" y="301"/>
                    </a:lnTo>
                    <a:lnTo>
                      <a:pt x="86" y="305"/>
                    </a:lnTo>
                    <a:lnTo>
                      <a:pt x="109" y="309"/>
                    </a:lnTo>
                    <a:lnTo>
                      <a:pt x="130" y="311"/>
                    </a:lnTo>
                    <a:lnTo>
                      <a:pt x="151" y="311"/>
                    </a:lnTo>
                    <a:lnTo>
                      <a:pt x="172" y="309"/>
                    </a:lnTo>
                    <a:lnTo>
                      <a:pt x="194" y="311"/>
                    </a:lnTo>
                    <a:lnTo>
                      <a:pt x="213" y="305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0" name="Group 57"/>
            <p:cNvGrpSpPr>
              <a:grpSpLocks/>
            </p:cNvGrpSpPr>
            <p:nvPr/>
          </p:nvGrpSpPr>
          <p:grpSpPr bwMode="auto">
            <a:xfrm>
              <a:off x="4371975" y="2549525"/>
              <a:ext cx="473075" cy="484188"/>
              <a:chOff x="2754" y="1270"/>
              <a:chExt cx="298" cy="305"/>
            </a:xfrm>
          </p:grpSpPr>
          <p:sp>
            <p:nvSpPr>
              <p:cNvPr id="30" name="Freeform 58"/>
              <p:cNvSpPr>
                <a:spLocks/>
              </p:cNvSpPr>
              <p:nvPr/>
            </p:nvSpPr>
            <p:spPr bwMode="auto">
              <a:xfrm>
                <a:off x="2754" y="1270"/>
                <a:ext cx="298" cy="305"/>
              </a:xfrm>
              <a:custGeom>
                <a:avLst/>
                <a:gdLst>
                  <a:gd name="T0" fmla="*/ 238 w 298"/>
                  <a:gd name="T1" fmla="*/ 5 h 305"/>
                  <a:gd name="T2" fmla="*/ 250 w 298"/>
                  <a:gd name="T3" fmla="*/ 3 h 305"/>
                  <a:gd name="T4" fmla="*/ 259 w 298"/>
                  <a:gd name="T5" fmla="*/ 3 h 305"/>
                  <a:gd name="T6" fmla="*/ 265 w 298"/>
                  <a:gd name="T7" fmla="*/ 0 h 305"/>
                  <a:gd name="T8" fmla="*/ 263 w 298"/>
                  <a:gd name="T9" fmla="*/ 3 h 305"/>
                  <a:gd name="T10" fmla="*/ 263 w 298"/>
                  <a:gd name="T11" fmla="*/ 9 h 305"/>
                  <a:gd name="T12" fmla="*/ 259 w 298"/>
                  <a:gd name="T13" fmla="*/ 17 h 305"/>
                  <a:gd name="T14" fmla="*/ 259 w 298"/>
                  <a:gd name="T15" fmla="*/ 32 h 305"/>
                  <a:gd name="T16" fmla="*/ 296 w 298"/>
                  <a:gd name="T17" fmla="*/ 288 h 305"/>
                  <a:gd name="T18" fmla="*/ 298 w 298"/>
                  <a:gd name="T19" fmla="*/ 293 h 305"/>
                  <a:gd name="T20" fmla="*/ 298 w 298"/>
                  <a:gd name="T21" fmla="*/ 299 h 305"/>
                  <a:gd name="T22" fmla="*/ 296 w 298"/>
                  <a:gd name="T23" fmla="*/ 301 h 305"/>
                  <a:gd name="T24" fmla="*/ 290 w 298"/>
                  <a:gd name="T25" fmla="*/ 301 h 305"/>
                  <a:gd name="T26" fmla="*/ 284 w 298"/>
                  <a:gd name="T27" fmla="*/ 299 h 305"/>
                  <a:gd name="T28" fmla="*/ 244 w 298"/>
                  <a:gd name="T29" fmla="*/ 295 h 305"/>
                  <a:gd name="T30" fmla="*/ 179 w 298"/>
                  <a:gd name="T31" fmla="*/ 293 h 305"/>
                  <a:gd name="T32" fmla="*/ 111 w 298"/>
                  <a:gd name="T33" fmla="*/ 295 h 305"/>
                  <a:gd name="T34" fmla="*/ 48 w 298"/>
                  <a:gd name="T35" fmla="*/ 299 h 305"/>
                  <a:gd name="T36" fmla="*/ 12 w 298"/>
                  <a:gd name="T37" fmla="*/ 305 h 305"/>
                  <a:gd name="T38" fmla="*/ 6 w 298"/>
                  <a:gd name="T39" fmla="*/ 305 h 305"/>
                  <a:gd name="T40" fmla="*/ 0 w 298"/>
                  <a:gd name="T41" fmla="*/ 305 h 305"/>
                  <a:gd name="T42" fmla="*/ 0 w 298"/>
                  <a:gd name="T43" fmla="*/ 299 h 305"/>
                  <a:gd name="T44" fmla="*/ 0 w 298"/>
                  <a:gd name="T45" fmla="*/ 290 h 305"/>
                  <a:gd name="T46" fmla="*/ 27 w 298"/>
                  <a:gd name="T47" fmla="*/ 30 h 305"/>
                  <a:gd name="T48" fmla="*/ 27 w 298"/>
                  <a:gd name="T49" fmla="*/ 17 h 305"/>
                  <a:gd name="T50" fmla="*/ 25 w 298"/>
                  <a:gd name="T51" fmla="*/ 9 h 305"/>
                  <a:gd name="T52" fmla="*/ 21 w 298"/>
                  <a:gd name="T53" fmla="*/ 5 h 305"/>
                  <a:gd name="T54" fmla="*/ 27 w 298"/>
                  <a:gd name="T55" fmla="*/ 3 h 305"/>
                  <a:gd name="T56" fmla="*/ 37 w 298"/>
                  <a:gd name="T57" fmla="*/ 5 h 305"/>
                  <a:gd name="T58" fmla="*/ 48 w 298"/>
                  <a:gd name="T59" fmla="*/ 9 h 305"/>
                  <a:gd name="T60" fmla="*/ 79 w 298"/>
                  <a:gd name="T61" fmla="*/ 9 h 305"/>
                  <a:gd name="T62" fmla="*/ 121 w 298"/>
                  <a:gd name="T63" fmla="*/ 3 h 305"/>
                  <a:gd name="T64" fmla="*/ 163 w 298"/>
                  <a:gd name="T65" fmla="*/ 3 h 305"/>
                  <a:gd name="T66" fmla="*/ 206 w 298"/>
                  <a:gd name="T67" fmla="*/ 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8" h="305">
                    <a:moveTo>
                      <a:pt x="229" y="5"/>
                    </a:moveTo>
                    <a:lnTo>
                      <a:pt x="238" y="5"/>
                    </a:lnTo>
                    <a:lnTo>
                      <a:pt x="244" y="3"/>
                    </a:lnTo>
                    <a:lnTo>
                      <a:pt x="250" y="3"/>
                    </a:lnTo>
                    <a:lnTo>
                      <a:pt x="255" y="3"/>
                    </a:lnTo>
                    <a:lnTo>
                      <a:pt x="259" y="3"/>
                    </a:lnTo>
                    <a:lnTo>
                      <a:pt x="263" y="0"/>
                    </a:lnTo>
                    <a:lnTo>
                      <a:pt x="265" y="0"/>
                    </a:lnTo>
                    <a:lnTo>
                      <a:pt x="263" y="0"/>
                    </a:lnTo>
                    <a:lnTo>
                      <a:pt x="263" y="3"/>
                    </a:lnTo>
                    <a:lnTo>
                      <a:pt x="263" y="5"/>
                    </a:lnTo>
                    <a:lnTo>
                      <a:pt x="263" y="9"/>
                    </a:lnTo>
                    <a:lnTo>
                      <a:pt x="263" y="11"/>
                    </a:lnTo>
                    <a:lnTo>
                      <a:pt x="259" y="17"/>
                    </a:lnTo>
                    <a:lnTo>
                      <a:pt x="259" y="26"/>
                    </a:lnTo>
                    <a:lnTo>
                      <a:pt x="259" y="32"/>
                    </a:lnTo>
                    <a:lnTo>
                      <a:pt x="296" y="284"/>
                    </a:lnTo>
                    <a:lnTo>
                      <a:pt x="296" y="288"/>
                    </a:lnTo>
                    <a:lnTo>
                      <a:pt x="298" y="290"/>
                    </a:lnTo>
                    <a:lnTo>
                      <a:pt x="298" y="293"/>
                    </a:lnTo>
                    <a:lnTo>
                      <a:pt x="298" y="295"/>
                    </a:lnTo>
                    <a:lnTo>
                      <a:pt x="298" y="299"/>
                    </a:lnTo>
                    <a:lnTo>
                      <a:pt x="296" y="299"/>
                    </a:lnTo>
                    <a:lnTo>
                      <a:pt x="296" y="301"/>
                    </a:lnTo>
                    <a:lnTo>
                      <a:pt x="292" y="301"/>
                    </a:lnTo>
                    <a:lnTo>
                      <a:pt x="290" y="301"/>
                    </a:lnTo>
                    <a:lnTo>
                      <a:pt x="286" y="301"/>
                    </a:lnTo>
                    <a:lnTo>
                      <a:pt x="284" y="299"/>
                    </a:lnTo>
                    <a:lnTo>
                      <a:pt x="280" y="299"/>
                    </a:lnTo>
                    <a:lnTo>
                      <a:pt x="244" y="295"/>
                    </a:lnTo>
                    <a:lnTo>
                      <a:pt x="211" y="293"/>
                    </a:lnTo>
                    <a:lnTo>
                      <a:pt x="179" y="293"/>
                    </a:lnTo>
                    <a:lnTo>
                      <a:pt x="146" y="293"/>
                    </a:lnTo>
                    <a:lnTo>
                      <a:pt x="111" y="295"/>
                    </a:lnTo>
                    <a:lnTo>
                      <a:pt x="79" y="295"/>
                    </a:lnTo>
                    <a:lnTo>
                      <a:pt x="48" y="299"/>
                    </a:lnTo>
                    <a:lnTo>
                      <a:pt x="17" y="305"/>
                    </a:lnTo>
                    <a:lnTo>
                      <a:pt x="12" y="305"/>
                    </a:lnTo>
                    <a:lnTo>
                      <a:pt x="10" y="305"/>
                    </a:lnTo>
                    <a:lnTo>
                      <a:pt x="6" y="305"/>
                    </a:lnTo>
                    <a:lnTo>
                      <a:pt x="4" y="305"/>
                    </a:lnTo>
                    <a:lnTo>
                      <a:pt x="0" y="305"/>
                    </a:lnTo>
                    <a:lnTo>
                      <a:pt x="0" y="301"/>
                    </a:lnTo>
                    <a:lnTo>
                      <a:pt x="0" y="299"/>
                    </a:lnTo>
                    <a:lnTo>
                      <a:pt x="0" y="295"/>
                    </a:lnTo>
                    <a:lnTo>
                      <a:pt x="0" y="290"/>
                    </a:lnTo>
                    <a:lnTo>
                      <a:pt x="31" y="38"/>
                    </a:lnTo>
                    <a:lnTo>
                      <a:pt x="27" y="30"/>
                    </a:lnTo>
                    <a:lnTo>
                      <a:pt x="27" y="25"/>
                    </a:lnTo>
                    <a:lnTo>
                      <a:pt x="27" y="17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8" y="9"/>
                    </a:lnTo>
                    <a:lnTo>
                      <a:pt x="58" y="11"/>
                    </a:lnTo>
                    <a:lnTo>
                      <a:pt x="79" y="9"/>
                    </a:lnTo>
                    <a:lnTo>
                      <a:pt x="100" y="5"/>
                    </a:lnTo>
                    <a:lnTo>
                      <a:pt x="121" y="3"/>
                    </a:lnTo>
                    <a:lnTo>
                      <a:pt x="142" y="3"/>
                    </a:lnTo>
                    <a:lnTo>
                      <a:pt x="163" y="3"/>
                    </a:lnTo>
                    <a:lnTo>
                      <a:pt x="184" y="3"/>
                    </a:lnTo>
                    <a:lnTo>
                      <a:pt x="206" y="3"/>
                    </a:lnTo>
                    <a:lnTo>
                      <a:pt x="229" y="5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31" name="Freeform 59"/>
              <p:cNvSpPr>
                <a:spLocks/>
              </p:cNvSpPr>
              <p:nvPr/>
            </p:nvSpPr>
            <p:spPr bwMode="auto">
              <a:xfrm>
                <a:off x="2754" y="1270"/>
                <a:ext cx="298" cy="305"/>
              </a:xfrm>
              <a:custGeom>
                <a:avLst/>
                <a:gdLst>
                  <a:gd name="T0" fmla="*/ 238 w 298"/>
                  <a:gd name="T1" fmla="*/ 5 h 305"/>
                  <a:gd name="T2" fmla="*/ 250 w 298"/>
                  <a:gd name="T3" fmla="*/ 3 h 305"/>
                  <a:gd name="T4" fmla="*/ 259 w 298"/>
                  <a:gd name="T5" fmla="*/ 3 h 305"/>
                  <a:gd name="T6" fmla="*/ 265 w 298"/>
                  <a:gd name="T7" fmla="*/ 0 h 305"/>
                  <a:gd name="T8" fmla="*/ 263 w 298"/>
                  <a:gd name="T9" fmla="*/ 3 h 305"/>
                  <a:gd name="T10" fmla="*/ 263 w 298"/>
                  <a:gd name="T11" fmla="*/ 9 h 305"/>
                  <a:gd name="T12" fmla="*/ 259 w 298"/>
                  <a:gd name="T13" fmla="*/ 17 h 305"/>
                  <a:gd name="T14" fmla="*/ 259 w 298"/>
                  <a:gd name="T15" fmla="*/ 32 h 305"/>
                  <a:gd name="T16" fmla="*/ 296 w 298"/>
                  <a:gd name="T17" fmla="*/ 288 h 305"/>
                  <a:gd name="T18" fmla="*/ 298 w 298"/>
                  <a:gd name="T19" fmla="*/ 293 h 305"/>
                  <a:gd name="T20" fmla="*/ 298 w 298"/>
                  <a:gd name="T21" fmla="*/ 299 h 305"/>
                  <a:gd name="T22" fmla="*/ 296 w 298"/>
                  <a:gd name="T23" fmla="*/ 301 h 305"/>
                  <a:gd name="T24" fmla="*/ 290 w 298"/>
                  <a:gd name="T25" fmla="*/ 301 h 305"/>
                  <a:gd name="T26" fmla="*/ 284 w 298"/>
                  <a:gd name="T27" fmla="*/ 299 h 305"/>
                  <a:gd name="T28" fmla="*/ 244 w 298"/>
                  <a:gd name="T29" fmla="*/ 295 h 305"/>
                  <a:gd name="T30" fmla="*/ 179 w 298"/>
                  <a:gd name="T31" fmla="*/ 293 h 305"/>
                  <a:gd name="T32" fmla="*/ 111 w 298"/>
                  <a:gd name="T33" fmla="*/ 295 h 305"/>
                  <a:gd name="T34" fmla="*/ 48 w 298"/>
                  <a:gd name="T35" fmla="*/ 299 h 305"/>
                  <a:gd name="T36" fmla="*/ 12 w 298"/>
                  <a:gd name="T37" fmla="*/ 305 h 305"/>
                  <a:gd name="T38" fmla="*/ 6 w 298"/>
                  <a:gd name="T39" fmla="*/ 305 h 305"/>
                  <a:gd name="T40" fmla="*/ 0 w 298"/>
                  <a:gd name="T41" fmla="*/ 305 h 305"/>
                  <a:gd name="T42" fmla="*/ 0 w 298"/>
                  <a:gd name="T43" fmla="*/ 299 h 305"/>
                  <a:gd name="T44" fmla="*/ 0 w 298"/>
                  <a:gd name="T45" fmla="*/ 290 h 305"/>
                  <a:gd name="T46" fmla="*/ 27 w 298"/>
                  <a:gd name="T47" fmla="*/ 30 h 305"/>
                  <a:gd name="T48" fmla="*/ 27 w 298"/>
                  <a:gd name="T49" fmla="*/ 17 h 305"/>
                  <a:gd name="T50" fmla="*/ 25 w 298"/>
                  <a:gd name="T51" fmla="*/ 9 h 305"/>
                  <a:gd name="T52" fmla="*/ 21 w 298"/>
                  <a:gd name="T53" fmla="*/ 5 h 305"/>
                  <a:gd name="T54" fmla="*/ 27 w 298"/>
                  <a:gd name="T55" fmla="*/ 3 h 305"/>
                  <a:gd name="T56" fmla="*/ 37 w 298"/>
                  <a:gd name="T57" fmla="*/ 5 h 305"/>
                  <a:gd name="T58" fmla="*/ 48 w 298"/>
                  <a:gd name="T59" fmla="*/ 9 h 305"/>
                  <a:gd name="T60" fmla="*/ 79 w 298"/>
                  <a:gd name="T61" fmla="*/ 9 h 305"/>
                  <a:gd name="T62" fmla="*/ 121 w 298"/>
                  <a:gd name="T63" fmla="*/ 3 h 305"/>
                  <a:gd name="T64" fmla="*/ 163 w 298"/>
                  <a:gd name="T65" fmla="*/ 3 h 305"/>
                  <a:gd name="T66" fmla="*/ 206 w 298"/>
                  <a:gd name="T67" fmla="*/ 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8" h="305">
                    <a:moveTo>
                      <a:pt x="229" y="5"/>
                    </a:moveTo>
                    <a:lnTo>
                      <a:pt x="238" y="5"/>
                    </a:lnTo>
                    <a:lnTo>
                      <a:pt x="244" y="3"/>
                    </a:lnTo>
                    <a:lnTo>
                      <a:pt x="250" y="3"/>
                    </a:lnTo>
                    <a:lnTo>
                      <a:pt x="255" y="3"/>
                    </a:lnTo>
                    <a:lnTo>
                      <a:pt x="259" y="3"/>
                    </a:lnTo>
                    <a:lnTo>
                      <a:pt x="263" y="0"/>
                    </a:lnTo>
                    <a:lnTo>
                      <a:pt x="265" y="0"/>
                    </a:lnTo>
                    <a:lnTo>
                      <a:pt x="263" y="0"/>
                    </a:lnTo>
                    <a:lnTo>
                      <a:pt x="263" y="3"/>
                    </a:lnTo>
                    <a:lnTo>
                      <a:pt x="263" y="5"/>
                    </a:lnTo>
                    <a:lnTo>
                      <a:pt x="263" y="9"/>
                    </a:lnTo>
                    <a:lnTo>
                      <a:pt x="263" y="11"/>
                    </a:lnTo>
                    <a:lnTo>
                      <a:pt x="259" y="17"/>
                    </a:lnTo>
                    <a:lnTo>
                      <a:pt x="259" y="26"/>
                    </a:lnTo>
                    <a:lnTo>
                      <a:pt x="259" y="32"/>
                    </a:lnTo>
                    <a:lnTo>
                      <a:pt x="296" y="284"/>
                    </a:lnTo>
                    <a:lnTo>
                      <a:pt x="296" y="288"/>
                    </a:lnTo>
                    <a:lnTo>
                      <a:pt x="298" y="290"/>
                    </a:lnTo>
                    <a:lnTo>
                      <a:pt x="298" y="293"/>
                    </a:lnTo>
                    <a:lnTo>
                      <a:pt x="298" y="295"/>
                    </a:lnTo>
                    <a:lnTo>
                      <a:pt x="298" y="299"/>
                    </a:lnTo>
                    <a:lnTo>
                      <a:pt x="296" y="299"/>
                    </a:lnTo>
                    <a:lnTo>
                      <a:pt x="296" y="301"/>
                    </a:lnTo>
                    <a:lnTo>
                      <a:pt x="292" y="301"/>
                    </a:lnTo>
                    <a:lnTo>
                      <a:pt x="290" y="301"/>
                    </a:lnTo>
                    <a:lnTo>
                      <a:pt x="286" y="301"/>
                    </a:lnTo>
                    <a:lnTo>
                      <a:pt x="284" y="299"/>
                    </a:lnTo>
                    <a:lnTo>
                      <a:pt x="280" y="299"/>
                    </a:lnTo>
                    <a:lnTo>
                      <a:pt x="244" y="295"/>
                    </a:lnTo>
                    <a:lnTo>
                      <a:pt x="211" y="293"/>
                    </a:lnTo>
                    <a:lnTo>
                      <a:pt x="179" y="293"/>
                    </a:lnTo>
                    <a:lnTo>
                      <a:pt x="146" y="293"/>
                    </a:lnTo>
                    <a:lnTo>
                      <a:pt x="111" y="295"/>
                    </a:lnTo>
                    <a:lnTo>
                      <a:pt x="79" y="295"/>
                    </a:lnTo>
                    <a:lnTo>
                      <a:pt x="48" y="299"/>
                    </a:lnTo>
                    <a:lnTo>
                      <a:pt x="17" y="305"/>
                    </a:lnTo>
                    <a:lnTo>
                      <a:pt x="12" y="305"/>
                    </a:lnTo>
                    <a:lnTo>
                      <a:pt x="10" y="305"/>
                    </a:lnTo>
                    <a:lnTo>
                      <a:pt x="6" y="305"/>
                    </a:lnTo>
                    <a:lnTo>
                      <a:pt x="4" y="305"/>
                    </a:lnTo>
                    <a:lnTo>
                      <a:pt x="0" y="305"/>
                    </a:lnTo>
                    <a:lnTo>
                      <a:pt x="0" y="301"/>
                    </a:lnTo>
                    <a:lnTo>
                      <a:pt x="0" y="299"/>
                    </a:lnTo>
                    <a:lnTo>
                      <a:pt x="0" y="295"/>
                    </a:lnTo>
                    <a:lnTo>
                      <a:pt x="0" y="290"/>
                    </a:lnTo>
                    <a:lnTo>
                      <a:pt x="31" y="38"/>
                    </a:lnTo>
                    <a:lnTo>
                      <a:pt x="27" y="30"/>
                    </a:lnTo>
                    <a:lnTo>
                      <a:pt x="27" y="25"/>
                    </a:lnTo>
                    <a:lnTo>
                      <a:pt x="27" y="17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8" y="9"/>
                    </a:lnTo>
                    <a:lnTo>
                      <a:pt x="58" y="11"/>
                    </a:lnTo>
                    <a:lnTo>
                      <a:pt x="79" y="9"/>
                    </a:lnTo>
                    <a:lnTo>
                      <a:pt x="100" y="5"/>
                    </a:lnTo>
                    <a:lnTo>
                      <a:pt x="121" y="3"/>
                    </a:lnTo>
                    <a:lnTo>
                      <a:pt x="142" y="3"/>
                    </a:lnTo>
                    <a:lnTo>
                      <a:pt x="163" y="3"/>
                    </a:lnTo>
                    <a:lnTo>
                      <a:pt x="184" y="3"/>
                    </a:lnTo>
                    <a:lnTo>
                      <a:pt x="206" y="3"/>
                    </a:lnTo>
                    <a:lnTo>
                      <a:pt x="229" y="5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1" name="Group 60"/>
            <p:cNvGrpSpPr>
              <a:grpSpLocks/>
            </p:cNvGrpSpPr>
            <p:nvPr/>
          </p:nvGrpSpPr>
          <p:grpSpPr bwMode="auto">
            <a:xfrm>
              <a:off x="4732338" y="4843463"/>
              <a:ext cx="477837" cy="527050"/>
              <a:chOff x="2981" y="2715"/>
              <a:chExt cx="301" cy="332"/>
            </a:xfrm>
          </p:grpSpPr>
          <p:sp>
            <p:nvSpPr>
              <p:cNvPr id="28" name="Freeform 61"/>
              <p:cNvSpPr>
                <a:spLocks/>
              </p:cNvSpPr>
              <p:nvPr/>
            </p:nvSpPr>
            <p:spPr bwMode="auto">
              <a:xfrm>
                <a:off x="2981" y="2715"/>
                <a:ext cx="301" cy="332"/>
              </a:xfrm>
              <a:custGeom>
                <a:avLst/>
                <a:gdLst>
                  <a:gd name="T0" fmla="*/ 274 w 301"/>
                  <a:gd name="T1" fmla="*/ 302 h 332"/>
                  <a:gd name="T2" fmla="*/ 286 w 301"/>
                  <a:gd name="T3" fmla="*/ 302 h 332"/>
                  <a:gd name="T4" fmla="*/ 295 w 301"/>
                  <a:gd name="T5" fmla="*/ 302 h 332"/>
                  <a:gd name="T6" fmla="*/ 301 w 301"/>
                  <a:gd name="T7" fmla="*/ 304 h 332"/>
                  <a:gd name="T8" fmla="*/ 297 w 301"/>
                  <a:gd name="T9" fmla="*/ 302 h 332"/>
                  <a:gd name="T10" fmla="*/ 297 w 301"/>
                  <a:gd name="T11" fmla="*/ 296 h 332"/>
                  <a:gd name="T12" fmla="*/ 295 w 301"/>
                  <a:gd name="T13" fmla="*/ 286 h 332"/>
                  <a:gd name="T14" fmla="*/ 291 w 301"/>
                  <a:gd name="T15" fmla="*/ 271 h 332"/>
                  <a:gd name="T16" fmla="*/ 293 w 301"/>
                  <a:gd name="T17" fmla="*/ 16 h 332"/>
                  <a:gd name="T18" fmla="*/ 295 w 301"/>
                  <a:gd name="T19" fmla="*/ 8 h 332"/>
                  <a:gd name="T20" fmla="*/ 295 w 301"/>
                  <a:gd name="T21" fmla="*/ 2 h 332"/>
                  <a:gd name="T22" fmla="*/ 291 w 301"/>
                  <a:gd name="T23" fmla="*/ 0 h 332"/>
                  <a:gd name="T24" fmla="*/ 286 w 301"/>
                  <a:gd name="T25" fmla="*/ 0 h 332"/>
                  <a:gd name="T26" fmla="*/ 280 w 301"/>
                  <a:gd name="T27" fmla="*/ 4 h 332"/>
                  <a:gd name="T28" fmla="*/ 241 w 301"/>
                  <a:gd name="T29" fmla="*/ 12 h 332"/>
                  <a:gd name="T30" fmla="*/ 176 w 301"/>
                  <a:gd name="T31" fmla="*/ 25 h 332"/>
                  <a:gd name="T32" fmla="*/ 111 w 301"/>
                  <a:gd name="T33" fmla="*/ 31 h 332"/>
                  <a:gd name="T34" fmla="*/ 48 w 301"/>
                  <a:gd name="T35" fmla="*/ 35 h 332"/>
                  <a:gd name="T36" fmla="*/ 11 w 301"/>
                  <a:gd name="T37" fmla="*/ 35 h 332"/>
                  <a:gd name="T38" fmla="*/ 5 w 301"/>
                  <a:gd name="T39" fmla="*/ 35 h 332"/>
                  <a:gd name="T40" fmla="*/ 0 w 301"/>
                  <a:gd name="T41" fmla="*/ 35 h 332"/>
                  <a:gd name="T42" fmla="*/ 0 w 301"/>
                  <a:gd name="T43" fmla="*/ 41 h 332"/>
                  <a:gd name="T44" fmla="*/ 2 w 301"/>
                  <a:gd name="T45" fmla="*/ 50 h 332"/>
                  <a:gd name="T46" fmla="*/ 61 w 301"/>
                  <a:gd name="T47" fmla="*/ 306 h 332"/>
                  <a:gd name="T48" fmla="*/ 63 w 301"/>
                  <a:gd name="T49" fmla="*/ 317 h 332"/>
                  <a:gd name="T50" fmla="*/ 61 w 301"/>
                  <a:gd name="T51" fmla="*/ 327 h 332"/>
                  <a:gd name="T52" fmla="*/ 59 w 301"/>
                  <a:gd name="T53" fmla="*/ 329 h 332"/>
                  <a:gd name="T54" fmla="*/ 65 w 301"/>
                  <a:gd name="T55" fmla="*/ 332 h 332"/>
                  <a:gd name="T56" fmla="*/ 73 w 301"/>
                  <a:gd name="T57" fmla="*/ 327 h 332"/>
                  <a:gd name="T58" fmla="*/ 84 w 301"/>
                  <a:gd name="T59" fmla="*/ 323 h 332"/>
                  <a:gd name="T60" fmla="*/ 115 w 301"/>
                  <a:gd name="T61" fmla="*/ 319 h 332"/>
                  <a:gd name="T62" fmla="*/ 157 w 301"/>
                  <a:gd name="T63" fmla="*/ 319 h 332"/>
                  <a:gd name="T64" fmla="*/ 199 w 301"/>
                  <a:gd name="T65" fmla="*/ 313 h 332"/>
                  <a:gd name="T66" fmla="*/ 245 w 301"/>
                  <a:gd name="T67" fmla="*/ 30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1" h="332">
                    <a:moveTo>
                      <a:pt x="264" y="302"/>
                    </a:moveTo>
                    <a:lnTo>
                      <a:pt x="274" y="302"/>
                    </a:lnTo>
                    <a:lnTo>
                      <a:pt x="280" y="304"/>
                    </a:lnTo>
                    <a:lnTo>
                      <a:pt x="286" y="302"/>
                    </a:lnTo>
                    <a:lnTo>
                      <a:pt x="291" y="302"/>
                    </a:lnTo>
                    <a:lnTo>
                      <a:pt x="295" y="302"/>
                    </a:lnTo>
                    <a:lnTo>
                      <a:pt x="299" y="304"/>
                    </a:lnTo>
                    <a:lnTo>
                      <a:pt x="301" y="304"/>
                    </a:lnTo>
                    <a:lnTo>
                      <a:pt x="299" y="304"/>
                    </a:lnTo>
                    <a:lnTo>
                      <a:pt x="297" y="302"/>
                    </a:lnTo>
                    <a:lnTo>
                      <a:pt x="297" y="298"/>
                    </a:lnTo>
                    <a:lnTo>
                      <a:pt x="297" y="296"/>
                    </a:lnTo>
                    <a:lnTo>
                      <a:pt x="297" y="292"/>
                    </a:lnTo>
                    <a:lnTo>
                      <a:pt x="295" y="286"/>
                    </a:lnTo>
                    <a:lnTo>
                      <a:pt x="291" y="277"/>
                    </a:lnTo>
                    <a:lnTo>
                      <a:pt x="291" y="271"/>
                    </a:lnTo>
                    <a:lnTo>
                      <a:pt x="293" y="18"/>
                    </a:lnTo>
                    <a:lnTo>
                      <a:pt x="293" y="16"/>
                    </a:lnTo>
                    <a:lnTo>
                      <a:pt x="297" y="12"/>
                    </a:lnTo>
                    <a:lnTo>
                      <a:pt x="295" y="8"/>
                    </a:lnTo>
                    <a:lnTo>
                      <a:pt x="295" y="6"/>
                    </a:lnTo>
                    <a:lnTo>
                      <a:pt x="295" y="2"/>
                    </a:lnTo>
                    <a:lnTo>
                      <a:pt x="291" y="2"/>
                    </a:lnTo>
                    <a:lnTo>
                      <a:pt x="291" y="0"/>
                    </a:lnTo>
                    <a:lnTo>
                      <a:pt x="289" y="0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0" y="4"/>
                    </a:lnTo>
                    <a:lnTo>
                      <a:pt x="278" y="6"/>
                    </a:lnTo>
                    <a:lnTo>
                      <a:pt x="241" y="12"/>
                    </a:lnTo>
                    <a:lnTo>
                      <a:pt x="209" y="20"/>
                    </a:lnTo>
                    <a:lnTo>
                      <a:pt x="176" y="25"/>
                    </a:lnTo>
                    <a:lnTo>
                      <a:pt x="144" y="29"/>
                    </a:lnTo>
                    <a:lnTo>
                      <a:pt x="111" y="31"/>
                    </a:lnTo>
                    <a:lnTo>
                      <a:pt x="80" y="35"/>
                    </a:lnTo>
                    <a:lnTo>
                      <a:pt x="48" y="35"/>
                    </a:lnTo>
                    <a:lnTo>
                      <a:pt x="17" y="33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50"/>
                    </a:lnTo>
                    <a:lnTo>
                      <a:pt x="63" y="296"/>
                    </a:lnTo>
                    <a:lnTo>
                      <a:pt x="61" y="306"/>
                    </a:lnTo>
                    <a:lnTo>
                      <a:pt x="63" y="311"/>
                    </a:lnTo>
                    <a:lnTo>
                      <a:pt x="63" y="317"/>
                    </a:lnTo>
                    <a:lnTo>
                      <a:pt x="61" y="323"/>
                    </a:lnTo>
                    <a:lnTo>
                      <a:pt x="61" y="327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32"/>
                    </a:lnTo>
                    <a:lnTo>
                      <a:pt x="65" y="332"/>
                    </a:lnTo>
                    <a:lnTo>
                      <a:pt x="71" y="329"/>
                    </a:lnTo>
                    <a:lnTo>
                      <a:pt x="73" y="327"/>
                    </a:lnTo>
                    <a:lnTo>
                      <a:pt x="80" y="327"/>
                    </a:lnTo>
                    <a:lnTo>
                      <a:pt x="84" y="323"/>
                    </a:lnTo>
                    <a:lnTo>
                      <a:pt x="94" y="319"/>
                    </a:lnTo>
                    <a:lnTo>
                      <a:pt x="115" y="319"/>
                    </a:lnTo>
                    <a:lnTo>
                      <a:pt x="136" y="319"/>
                    </a:lnTo>
                    <a:lnTo>
                      <a:pt x="157" y="319"/>
                    </a:lnTo>
                    <a:lnTo>
                      <a:pt x="178" y="317"/>
                    </a:lnTo>
                    <a:lnTo>
                      <a:pt x="199" y="313"/>
                    </a:lnTo>
                    <a:lnTo>
                      <a:pt x="220" y="311"/>
                    </a:lnTo>
                    <a:lnTo>
                      <a:pt x="245" y="308"/>
                    </a:lnTo>
                    <a:lnTo>
                      <a:pt x="264" y="302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9" name="Freeform 62"/>
              <p:cNvSpPr>
                <a:spLocks/>
              </p:cNvSpPr>
              <p:nvPr/>
            </p:nvSpPr>
            <p:spPr bwMode="auto">
              <a:xfrm>
                <a:off x="2981" y="2715"/>
                <a:ext cx="301" cy="332"/>
              </a:xfrm>
              <a:custGeom>
                <a:avLst/>
                <a:gdLst>
                  <a:gd name="T0" fmla="*/ 274 w 301"/>
                  <a:gd name="T1" fmla="*/ 302 h 332"/>
                  <a:gd name="T2" fmla="*/ 286 w 301"/>
                  <a:gd name="T3" fmla="*/ 302 h 332"/>
                  <a:gd name="T4" fmla="*/ 295 w 301"/>
                  <a:gd name="T5" fmla="*/ 302 h 332"/>
                  <a:gd name="T6" fmla="*/ 301 w 301"/>
                  <a:gd name="T7" fmla="*/ 304 h 332"/>
                  <a:gd name="T8" fmla="*/ 297 w 301"/>
                  <a:gd name="T9" fmla="*/ 302 h 332"/>
                  <a:gd name="T10" fmla="*/ 297 w 301"/>
                  <a:gd name="T11" fmla="*/ 296 h 332"/>
                  <a:gd name="T12" fmla="*/ 295 w 301"/>
                  <a:gd name="T13" fmla="*/ 286 h 332"/>
                  <a:gd name="T14" fmla="*/ 291 w 301"/>
                  <a:gd name="T15" fmla="*/ 271 h 332"/>
                  <a:gd name="T16" fmla="*/ 293 w 301"/>
                  <a:gd name="T17" fmla="*/ 16 h 332"/>
                  <a:gd name="T18" fmla="*/ 295 w 301"/>
                  <a:gd name="T19" fmla="*/ 8 h 332"/>
                  <a:gd name="T20" fmla="*/ 295 w 301"/>
                  <a:gd name="T21" fmla="*/ 2 h 332"/>
                  <a:gd name="T22" fmla="*/ 291 w 301"/>
                  <a:gd name="T23" fmla="*/ 0 h 332"/>
                  <a:gd name="T24" fmla="*/ 286 w 301"/>
                  <a:gd name="T25" fmla="*/ 0 h 332"/>
                  <a:gd name="T26" fmla="*/ 280 w 301"/>
                  <a:gd name="T27" fmla="*/ 4 h 332"/>
                  <a:gd name="T28" fmla="*/ 241 w 301"/>
                  <a:gd name="T29" fmla="*/ 12 h 332"/>
                  <a:gd name="T30" fmla="*/ 176 w 301"/>
                  <a:gd name="T31" fmla="*/ 25 h 332"/>
                  <a:gd name="T32" fmla="*/ 111 w 301"/>
                  <a:gd name="T33" fmla="*/ 31 h 332"/>
                  <a:gd name="T34" fmla="*/ 48 w 301"/>
                  <a:gd name="T35" fmla="*/ 35 h 332"/>
                  <a:gd name="T36" fmla="*/ 11 w 301"/>
                  <a:gd name="T37" fmla="*/ 35 h 332"/>
                  <a:gd name="T38" fmla="*/ 5 w 301"/>
                  <a:gd name="T39" fmla="*/ 35 h 332"/>
                  <a:gd name="T40" fmla="*/ 0 w 301"/>
                  <a:gd name="T41" fmla="*/ 35 h 332"/>
                  <a:gd name="T42" fmla="*/ 0 w 301"/>
                  <a:gd name="T43" fmla="*/ 41 h 332"/>
                  <a:gd name="T44" fmla="*/ 2 w 301"/>
                  <a:gd name="T45" fmla="*/ 50 h 332"/>
                  <a:gd name="T46" fmla="*/ 61 w 301"/>
                  <a:gd name="T47" fmla="*/ 306 h 332"/>
                  <a:gd name="T48" fmla="*/ 63 w 301"/>
                  <a:gd name="T49" fmla="*/ 317 h 332"/>
                  <a:gd name="T50" fmla="*/ 61 w 301"/>
                  <a:gd name="T51" fmla="*/ 327 h 332"/>
                  <a:gd name="T52" fmla="*/ 59 w 301"/>
                  <a:gd name="T53" fmla="*/ 329 h 332"/>
                  <a:gd name="T54" fmla="*/ 65 w 301"/>
                  <a:gd name="T55" fmla="*/ 332 h 332"/>
                  <a:gd name="T56" fmla="*/ 73 w 301"/>
                  <a:gd name="T57" fmla="*/ 327 h 332"/>
                  <a:gd name="T58" fmla="*/ 84 w 301"/>
                  <a:gd name="T59" fmla="*/ 323 h 332"/>
                  <a:gd name="T60" fmla="*/ 115 w 301"/>
                  <a:gd name="T61" fmla="*/ 319 h 332"/>
                  <a:gd name="T62" fmla="*/ 157 w 301"/>
                  <a:gd name="T63" fmla="*/ 319 h 332"/>
                  <a:gd name="T64" fmla="*/ 199 w 301"/>
                  <a:gd name="T65" fmla="*/ 313 h 332"/>
                  <a:gd name="T66" fmla="*/ 245 w 301"/>
                  <a:gd name="T67" fmla="*/ 30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1" h="332">
                    <a:moveTo>
                      <a:pt x="264" y="302"/>
                    </a:moveTo>
                    <a:lnTo>
                      <a:pt x="274" y="302"/>
                    </a:lnTo>
                    <a:lnTo>
                      <a:pt x="280" y="304"/>
                    </a:lnTo>
                    <a:lnTo>
                      <a:pt x="286" y="302"/>
                    </a:lnTo>
                    <a:lnTo>
                      <a:pt x="291" y="302"/>
                    </a:lnTo>
                    <a:lnTo>
                      <a:pt x="295" y="302"/>
                    </a:lnTo>
                    <a:lnTo>
                      <a:pt x="299" y="304"/>
                    </a:lnTo>
                    <a:lnTo>
                      <a:pt x="301" y="304"/>
                    </a:lnTo>
                    <a:lnTo>
                      <a:pt x="299" y="304"/>
                    </a:lnTo>
                    <a:lnTo>
                      <a:pt x="297" y="302"/>
                    </a:lnTo>
                    <a:lnTo>
                      <a:pt x="297" y="298"/>
                    </a:lnTo>
                    <a:lnTo>
                      <a:pt x="297" y="296"/>
                    </a:lnTo>
                    <a:lnTo>
                      <a:pt x="297" y="292"/>
                    </a:lnTo>
                    <a:lnTo>
                      <a:pt x="295" y="286"/>
                    </a:lnTo>
                    <a:lnTo>
                      <a:pt x="291" y="277"/>
                    </a:lnTo>
                    <a:lnTo>
                      <a:pt x="291" y="271"/>
                    </a:lnTo>
                    <a:lnTo>
                      <a:pt x="293" y="18"/>
                    </a:lnTo>
                    <a:lnTo>
                      <a:pt x="293" y="16"/>
                    </a:lnTo>
                    <a:lnTo>
                      <a:pt x="297" y="12"/>
                    </a:lnTo>
                    <a:lnTo>
                      <a:pt x="295" y="8"/>
                    </a:lnTo>
                    <a:lnTo>
                      <a:pt x="295" y="6"/>
                    </a:lnTo>
                    <a:lnTo>
                      <a:pt x="295" y="2"/>
                    </a:lnTo>
                    <a:lnTo>
                      <a:pt x="291" y="2"/>
                    </a:lnTo>
                    <a:lnTo>
                      <a:pt x="291" y="0"/>
                    </a:lnTo>
                    <a:lnTo>
                      <a:pt x="289" y="0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0" y="4"/>
                    </a:lnTo>
                    <a:lnTo>
                      <a:pt x="278" y="6"/>
                    </a:lnTo>
                    <a:lnTo>
                      <a:pt x="241" y="12"/>
                    </a:lnTo>
                    <a:lnTo>
                      <a:pt x="209" y="20"/>
                    </a:lnTo>
                    <a:lnTo>
                      <a:pt x="176" y="25"/>
                    </a:lnTo>
                    <a:lnTo>
                      <a:pt x="144" y="29"/>
                    </a:lnTo>
                    <a:lnTo>
                      <a:pt x="111" y="31"/>
                    </a:lnTo>
                    <a:lnTo>
                      <a:pt x="80" y="35"/>
                    </a:lnTo>
                    <a:lnTo>
                      <a:pt x="48" y="35"/>
                    </a:lnTo>
                    <a:lnTo>
                      <a:pt x="17" y="33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50"/>
                    </a:lnTo>
                    <a:lnTo>
                      <a:pt x="63" y="296"/>
                    </a:lnTo>
                    <a:lnTo>
                      <a:pt x="61" y="306"/>
                    </a:lnTo>
                    <a:lnTo>
                      <a:pt x="63" y="311"/>
                    </a:lnTo>
                    <a:lnTo>
                      <a:pt x="63" y="317"/>
                    </a:lnTo>
                    <a:lnTo>
                      <a:pt x="61" y="323"/>
                    </a:lnTo>
                    <a:lnTo>
                      <a:pt x="61" y="327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32"/>
                    </a:lnTo>
                    <a:lnTo>
                      <a:pt x="65" y="332"/>
                    </a:lnTo>
                    <a:lnTo>
                      <a:pt x="71" y="329"/>
                    </a:lnTo>
                    <a:lnTo>
                      <a:pt x="73" y="327"/>
                    </a:lnTo>
                    <a:lnTo>
                      <a:pt x="80" y="327"/>
                    </a:lnTo>
                    <a:lnTo>
                      <a:pt x="84" y="323"/>
                    </a:lnTo>
                    <a:lnTo>
                      <a:pt x="94" y="319"/>
                    </a:lnTo>
                    <a:lnTo>
                      <a:pt x="115" y="319"/>
                    </a:lnTo>
                    <a:lnTo>
                      <a:pt x="136" y="319"/>
                    </a:lnTo>
                    <a:lnTo>
                      <a:pt x="157" y="319"/>
                    </a:lnTo>
                    <a:lnTo>
                      <a:pt x="178" y="317"/>
                    </a:lnTo>
                    <a:lnTo>
                      <a:pt x="199" y="313"/>
                    </a:lnTo>
                    <a:lnTo>
                      <a:pt x="220" y="311"/>
                    </a:lnTo>
                    <a:lnTo>
                      <a:pt x="245" y="308"/>
                    </a:lnTo>
                    <a:lnTo>
                      <a:pt x="264" y="302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" name="Group 64"/>
            <p:cNvGrpSpPr>
              <a:grpSpLocks/>
            </p:cNvGrpSpPr>
            <p:nvPr/>
          </p:nvGrpSpPr>
          <p:grpSpPr bwMode="auto">
            <a:xfrm rot="5400009">
              <a:off x="2133600" y="4953000"/>
              <a:ext cx="762000" cy="914400"/>
              <a:chOff x="586" y="682"/>
              <a:chExt cx="1102" cy="1286"/>
            </a:xfrm>
          </p:grpSpPr>
          <p:sp>
            <p:nvSpPr>
              <p:cNvPr id="24" name="Freeform 65"/>
              <p:cNvSpPr>
                <a:spLocks/>
              </p:cNvSpPr>
              <p:nvPr/>
            </p:nvSpPr>
            <p:spPr bwMode="auto">
              <a:xfrm>
                <a:off x="593" y="799"/>
                <a:ext cx="1095" cy="1169"/>
              </a:xfrm>
              <a:custGeom>
                <a:avLst/>
                <a:gdLst>
                  <a:gd name="T0" fmla="*/ 784 w 1095"/>
                  <a:gd name="T1" fmla="*/ 1169 h 1169"/>
                  <a:gd name="T2" fmla="*/ 784 w 1095"/>
                  <a:gd name="T3" fmla="*/ 768 h 1169"/>
                  <a:gd name="T4" fmla="*/ 625 w 1095"/>
                  <a:gd name="T5" fmla="*/ 927 h 1169"/>
                  <a:gd name="T6" fmla="*/ 283 w 1095"/>
                  <a:gd name="T7" fmla="*/ 586 h 1169"/>
                  <a:gd name="T8" fmla="*/ 1095 w 1095"/>
                  <a:gd name="T9" fmla="*/ 586 h 1169"/>
                  <a:gd name="T10" fmla="*/ 511 w 1095"/>
                  <a:gd name="T11" fmla="*/ 0 h 1169"/>
                  <a:gd name="T12" fmla="*/ 429 w 1095"/>
                  <a:gd name="T13" fmla="*/ 82 h 1169"/>
                  <a:gd name="T14" fmla="*/ 813 w 1095"/>
                  <a:gd name="T15" fmla="*/ 468 h 1169"/>
                  <a:gd name="T16" fmla="*/ 0 w 1095"/>
                  <a:gd name="T17" fmla="*/ 468 h 1169"/>
                  <a:gd name="T18" fmla="*/ 542 w 1095"/>
                  <a:gd name="T19" fmla="*/ 1010 h 1169"/>
                  <a:gd name="T20" fmla="*/ 383 w 1095"/>
                  <a:gd name="T21" fmla="*/ 1169 h 1169"/>
                  <a:gd name="T22" fmla="*/ 784 w 1095"/>
                  <a:gd name="T23" fmla="*/ 1169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5" h="1169">
                    <a:moveTo>
                      <a:pt x="784" y="1169"/>
                    </a:moveTo>
                    <a:lnTo>
                      <a:pt x="784" y="768"/>
                    </a:lnTo>
                    <a:lnTo>
                      <a:pt x="625" y="927"/>
                    </a:lnTo>
                    <a:lnTo>
                      <a:pt x="283" y="586"/>
                    </a:lnTo>
                    <a:lnTo>
                      <a:pt x="1095" y="586"/>
                    </a:lnTo>
                    <a:lnTo>
                      <a:pt x="511" y="0"/>
                    </a:lnTo>
                    <a:lnTo>
                      <a:pt x="429" y="82"/>
                    </a:lnTo>
                    <a:lnTo>
                      <a:pt x="813" y="468"/>
                    </a:lnTo>
                    <a:lnTo>
                      <a:pt x="0" y="468"/>
                    </a:lnTo>
                    <a:lnTo>
                      <a:pt x="542" y="1010"/>
                    </a:lnTo>
                    <a:lnTo>
                      <a:pt x="383" y="1169"/>
                    </a:lnTo>
                    <a:lnTo>
                      <a:pt x="784" y="1169"/>
                    </a:lnTo>
                    <a:close/>
                  </a:path>
                </a:pathLst>
              </a:custGeom>
              <a:solidFill>
                <a:srgbClr val="1C3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Freeform 66"/>
              <p:cNvSpPr>
                <a:spLocks/>
              </p:cNvSpPr>
              <p:nvPr/>
            </p:nvSpPr>
            <p:spPr bwMode="auto">
              <a:xfrm>
                <a:off x="593" y="799"/>
                <a:ext cx="1095" cy="1169"/>
              </a:xfrm>
              <a:custGeom>
                <a:avLst/>
                <a:gdLst>
                  <a:gd name="T0" fmla="*/ 784 w 1095"/>
                  <a:gd name="T1" fmla="*/ 1169 h 1169"/>
                  <a:gd name="T2" fmla="*/ 784 w 1095"/>
                  <a:gd name="T3" fmla="*/ 768 h 1169"/>
                  <a:gd name="T4" fmla="*/ 625 w 1095"/>
                  <a:gd name="T5" fmla="*/ 927 h 1169"/>
                  <a:gd name="T6" fmla="*/ 283 w 1095"/>
                  <a:gd name="T7" fmla="*/ 586 h 1169"/>
                  <a:gd name="T8" fmla="*/ 1095 w 1095"/>
                  <a:gd name="T9" fmla="*/ 586 h 1169"/>
                  <a:gd name="T10" fmla="*/ 511 w 1095"/>
                  <a:gd name="T11" fmla="*/ 0 h 1169"/>
                  <a:gd name="T12" fmla="*/ 429 w 1095"/>
                  <a:gd name="T13" fmla="*/ 82 h 1169"/>
                  <a:gd name="T14" fmla="*/ 813 w 1095"/>
                  <a:gd name="T15" fmla="*/ 468 h 1169"/>
                  <a:gd name="T16" fmla="*/ 0 w 1095"/>
                  <a:gd name="T17" fmla="*/ 468 h 1169"/>
                  <a:gd name="T18" fmla="*/ 542 w 1095"/>
                  <a:gd name="T19" fmla="*/ 1010 h 1169"/>
                  <a:gd name="T20" fmla="*/ 383 w 1095"/>
                  <a:gd name="T21" fmla="*/ 1169 h 1169"/>
                  <a:gd name="T22" fmla="*/ 784 w 1095"/>
                  <a:gd name="T23" fmla="*/ 1169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5" h="1169">
                    <a:moveTo>
                      <a:pt x="784" y="1169"/>
                    </a:moveTo>
                    <a:lnTo>
                      <a:pt x="784" y="768"/>
                    </a:lnTo>
                    <a:lnTo>
                      <a:pt x="625" y="927"/>
                    </a:lnTo>
                    <a:lnTo>
                      <a:pt x="283" y="586"/>
                    </a:lnTo>
                    <a:lnTo>
                      <a:pt x="1095" y="586"/>
                    </a:lnTo>
                    <a:lnTo>
                      <a:pt x="511" y="0"/>
                    </a:lnTo>
                    <a:lnTo>
                      <a:pt x="429" y="82"/>
                    </a:lnTo>
                    <a:lnTo>
                      <a:pt x="813" y="468"/>
                    </a:lnTo>
                    <a:lnTo>
                      <a:pt x="0" y="468"/>
                    </a:lnTo>
                    <a:lnTo>
                      <a:pt x="542" y="1010"/>
                    </a:lnTo>
                    <a:lnTo>
                      <a:pt x="383" y="1169"/>
                    </a:lnTo>
                    <a:lnTo>
                      <a:pt x="784" y="1169"/>
                    </a:lnTo>
                  </a:path>
                </a:pathLst>
              </a:custGeom>
              <a:solidFill>
                <a:srgbClr val="1C3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6" name="Freeform 67"/>
              <p:cNvSpPr>
                <a:spLocks/>
              </p:cNvSpPr>
              <p:nvPr/>
            </p:nvSpPr>
            <p:spPr bwMode="auto">
              <a:xfrm>
                <a:off x="586" y="682"/>
                <a:ext cx="1095" cy="1169"/>
              </a:xfrm>
              <a:custGeom>
                <a:avLst/>
                <a:gdLst>
                  <a:gd name="T0" fmla="*/ 311 w 1095"/>
                  <a:gd name="T1" fmla="*/ 0 h 1169"/>
                  <a:gd name="T2" fmla="*/ 311 w 1095"/>
                  <a:gd name="T3" fmla="*/ 401 h 1169"/>
                  <a:gd name="T4" fmla="*/ 470 w 1095"/>
                  <a:gd name="T5" fmla="*/ 242 h 1169"/>
                  <a:gd name="T6" fmla="*/ 812 w 1095"/>
                  <a:gd name="T7" fmla="*/ 583 h 1169"/>
                  <a:gd name="T8" fmla="*/ 0 w 1095"/>
                  <a:gd name="T9" fmla="*/ 583 h 1169"/>
                  <a:gd name="T10" fmla="*/ 584 w 1095"/>
                  <a:gd name="T11" fmla="*/ 1169 h 1169"/>
                  <a:gd name="T12" fmla="*/ 666 w 1095"/>
                  <a:gd name="T13" fmla="*/ 1087 h 1169"/>
                  <a:gd name="T14" fmla="*/ 282 w 1095"/>
                  <a:gd name="T15" fmla="*/ 701 h 1169"/>
                  <a:gd name="T16" fmla="*/ 1095 w 1095"/>
                  <a:gd name="T17" fmla="*/ 701 h 1169"/>
                  <a:gd name="T18" fmla="*/ 553 w 1095"/>
                  <a:gd name="T19" fmla="*/ 159 h 1169"/>
                  <a:gd name="T20" fmla="*/ 712 w 1095"/>
                  <a:gd name="T21" fmla="*/ 0 h 1169"/>
                  <a:gd name="T22" fmla="*/ 311 w 1095"/>
                  <a:gd name="T2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5" h="1169">
                    <a:moveTo>
                      <a:pt x="311" y="0"/>
                    </a:moveTo>
                    <a:lnTo>
                      <a:pt x="311" y="401"/>
                    </a:lnTo>
                    <a:lnTo>
                      <a:pt x="470" y="242"/>
                    </a:lnTo>
                    <a:lnTo>
                      <a:pt x="812" y="583"/>
                    </a:lnTo>
                    <a:lnTo>
                      <a:pt x="0" y="583"/>
                    </a:lnTo>
                    <a:lnTo>
                      <a:pt x="584" y="1169"/>
                    </a:lnTo>
                    <a:lnTo>
                      <a:pt x="666" y="1087"/>
                    </a:lnTo>
                    <a:lnTo>
                      <a:pt x="282" y="701"/>
                    </a:lnTo>
                    <a:lnTo>
                      <a:pt x="1095" y="701"/>
                    </a:lnTo>
                    <a:lnTo>
                      <a:pt x="553" y="159"/>
                    </a:lnTo>
                    <a:lnTo>
                      <a:pt x="712" y="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1C3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7" name="Freeform 68"/>
              <p:cNvSpPr>
                <a:spLocks/>
              </p:cNvSpPr>
              <p:nvPr/>
            </p:nvSpPr>
            <p:spPr bwMode="auto">
              <a:xfrm>
                <a:off x="586" y="682"/>
                <a:ext cx="1095" cy="1169"/>
              </a:xfrm>
              <a:custGeom>
                <a:avLst/>
                <a:gdLst>
                  <a:gd name="T0" fmla="*/ 311 w 1095"/>
                  <a:gd name="T1" fmla="*/ 0 h 1169"/>
                  <a:gd name="T2" fmla="*/ 311 w 1095"/>
                  <a:gd name="T3" fmla="*/ 401 h 1169"/>
                  <a:gd name="T4" fmla="*/ 470 w 1095"/>
                  <a:gd name="T5" fmla="*/ 242 h 1169"/>
                  <a:gd name="T6" fmla="*/ 812 w 1095"/>
                  <a:gd name="T7" fmla="*/ 583 h 1169"/>
                  <a:gd name="T8" fmla="*/ 0 w 1095"/>
                  <a:gd name="T9" fmla="*/ 583 h 1169"/>
                  <a:gd name="T10" fmla="*/ 584 w 1095"/>
                  <a:gd name="T11" fmla="*/ 1169 h 1169"/>
                  <a:gd name="T12" fmla="*/ 666 w 1095"/>
                  <a:gd name="T13" fmla="*/ 1087 h 1169"/>
                  <a:gd name="T14" fmla="*/ 282 w 1095"/>
                  <a:gd name="T15" fmla="*/ 701 h 1169"/>
                  <a:gd name="T16" fmla="*/ 1095 w 1095"/>
                  <a:gd name="T17" fmla="*/ 701 h 1169"/>
                  <a:gd name="T18" fmla="*/ 553 w 1095"/>
                  <a:gd name="T19" fmla="*/ 159 h 1169"/>
                  <a:gd name="T20" fmla="*/ 712 w 1095"/>
                  <a:gd name="T21" fmla="*/ 0 h 1169"/>
                  <a:gd name="T22" fmla="*/ 311 w 1095"/>
                  <a:gd name="T2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5" h="1169">
                    <a:moveTo>
                      <a:pt x="311" y="0"/>
                    </a:moveTo>
                    <a:lnTo>
                      <a:pt x="311" y="401"/>
                    </a:lnTo>
                    <a:lnTo>
                      <a:pt x="470" y="242"/>
                    </a:lnTo>
                    <a:lnTo>
                      <a:pt x="812" y="583"/>
                    </a:lnTo>
                    <a:lnTo>
                      <a:pt x="0" y="583"/>
                    </a:lnTo>
                    <a:lnTo>
                      <a:pt x="584" y="1169"/>
                    </a:lnTo>
                    <a:lnTo>
                      <a:pt x="666" y="1087"/>
                    </a:lnTo>
                    <a:lnTo>
                      <a:pt x="282" y="701"/>
                    </a:lnTo>
                    <a:lnTo>
                      <a:pt x="1095" y="701"/>
                    </a:lnTo>
                    <a:lnTo>
                      <a:pt x="553" y="159"/>
                    </a:lnTo>
                    <a:lnTo>
                      <a:pt x="712" y="0"/>
                    </a:lnTo>
                    <a:lnTo>
                      <a:pt x="311" y="0"/>
                    </a:lnTo>
                  </a:path>
                </a:pathLst>
              </a:custGeom>
              <a:solidFill>
                <a:srgbClr val="1C3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23" name="Text Box 69"/>
            <p:cNvSpPr txBox="1">
              <a:spLocks noChangeArrowheads="1"/>
            </p:cNvSpPr>
            <p:nvPr/>
          </p:nvSpPr>
          <p:spPr bwMode="auto">
            <a:xfrm>
              <a:off x="1066800" y="5715000"/>
              <a:ext cx="1047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914400">
                <a:spcBef>
                  <a:spcPts val="0"/>
                </a:spcBef>
                <a:buNone/>
              </a:pPr>
              <a:r>
                <a:rPr lang="en-GB" sz="2400" b="1" i="0">
                  <a:latin typeface="Arial"/>
                  <a:ea typeface="+mn-ea"/>
                  <a:cs typeface="+mn-cs"/>
                </a:rPr>
                <a:t>Médias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7961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Rayon d'action des partenaires sociaux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Mouvement de balancier</a:t>
            </a:r>
            <a:b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Entre l'autonomie des partenaires sociaux et l'interventionnisme du gouvernement / parlement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Influence croissante des médias</a:t>
            </a:r>
            <a:b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La presse est devenue le 4</a:t>
            </a:r>
            <a:r>
              <a:rPr lang="fr-FR" sz="3000" b="0" i="1" baseline="3000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ème</a:t>
            </a: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pouvoir </a:t>
            </a: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  <a:sym typeface="Wingdings"/>
              </a:rPr>
              <a:t></a:t>
            </a: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la communication est importante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Élections parlementaires de </a:t>
            </a:r>
            <a:r>
              <a:rPr lang="fr-FR" sz="3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1999 :</a:t>
            </a: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/>
            </a:r>
            <a:b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Nouvelle majorité, nouvelle situation, nouvelle constatation </a:t>
            </a: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  <a:sym typeface="Wingdings"/>
              </a:rPr>
              <a:t></a:t>
            </a: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influence croissante de la société civile (ONG)</a:t>
            </a:r>
            <a:endParaRPr lang="fr-FR" sz="3000" b="0" i="1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97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Les partenaires </a:t>
            </a:r>
            <a:r>
              <a:rPr lang="fr-FR" sz="4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sociaux : </a:t>
            </a: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/>
            </a:r>
            <a:b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</a:b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qui sont-ils ?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Représentation des employeurs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FEB (VEV – UWE – VOB)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Unizo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/ UCM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Boerenbond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(</a:t>
            </a:r>
            <a:r>
              <a:rPr lang="fr-FR" sz="28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Agrofront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)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Représentation des travailleurs 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CSC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FGTB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CGSLB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Groupe des 10</a:t>
            </a:r>
            <a:endParaRPr lang="fr-FR" sz="3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07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4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Formes de concertation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930825" y="1447800"/>
            <a:ext cx="5765374" cy="4573488"/>
            <a:chOff x="1701801" y="1447800"/>
            <a:chExt cx="5994399" cy="5105400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438400" y="1981200"/>
              <a:ext cx="5257800" cy="4419600"/>
            </a:xfrm>
            <a:custGeom>
              <a:avLst/>
              <a:gdLst>
                <a:gd name="G0" fmla="+- 5400 0 0"/>
                <a:gd name="G1" fmla="+- 7670 0 0"/>
                <a:gd name="G2" fmla="+- 2700 0 0"/>
                <a:gd name="G3" fmla="+- 9450 0 0"/>
                <a:gd name="G4" fmla="+- 21600 0 7670"/>
                <a:gd name="G5" fmla="+- 21600 0 9450"/>
                <a:gd name="G6" fmla="+- 5400 21600 0"/>
                <a:gd name="G7" fmla="*/ G6 1 2"/>
                <a:gd name="G8" fmla="+- 21600 0 5400"/>
                <a:gd name="G9" fmla="+- 21600 0 2700"/>
                <a:gd name="T0" fmla="*/ G0 w 21600"/>
                <a:gd name="T1" fmla="*/ G0 h 21600"/>
                <a:gd name="T2" fmla="*/ G8 w 21600"/>
                <a:gd name="T3" fmla="*/ G8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7670" y="2700"/>
                  </a:lnTo>
                  <a:lnTo>
                    <a:pt x="10800" y="0"/>
                  </a:lnTo>
                  <a:lnTo>
                    <a:pt x="1393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7670"/>
                  </a:lnTo>
                  <a:lnTo>
                    <a:pt x="21600" y="10800"/>
                  </a:lnTo>
                  <a:lnTo>
                    <a:pt x="18900" y="1393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930" y="18900"/>
                  </a:lnTo>
                  <a:lnTo>
                    <a:pt x="10800" y="21600"/>
                  </a:lnTo>
                  <a:lnTo>
                    <a:pt x="767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930"/>
                  </a:lnTo>
                  <a:lnTo>
                    <a:pt x="0" y="10800"/>
                  </a:lnTo>
                  <a:lnTo>
                    <a:pt x="2700" y="767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2438400" y="2971800"/>
              <a:ext cx="3962400" cy="1752600"/>
            </a:xfrm>
            <a:prstGeom prst="leftRightArrow">
              <a:avLst>
                <a:gd name="adj1" fmla="val 50000"/>
                <a:gd name="adj2" fmla="val 4521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733800" y="1447800"/>
              <a:ext cx="1676400" cy="5105400"/>
              <a:chOff x="2352" y="912"/>
              <a:chExt cx="1056" cy="3216"/>
            </a:xfrm>
          </p:grpSpPr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2352" y="912"/>
                <a:ext cx="1008" cy="28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ts val="1440"/>
                  </a:spcBef>
                  <a:buNone/>
                </a:pPr>
                <a:r>
                  <a:rPr lang="nl-BE" sz="2400" b="0" i="0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rPr>
                  <a:t>Informelle</a:t>
                </a: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2400" y="3840"/>
                <a:ext cx="1008" cy="28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ts val="1440"/>
                  </a:spcBef>
                  <a:buNone/>
                </a:pPr>
                <a:r>
                  <a:rPr lang="nl-BE" sz="2400" b="0" i="0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rPr>
                  <a:t>Formelle</a:t>
                </a: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701801" y="3095626"/>
              <a:ext cx="5772151" cy="1887537"/>
              <a:chOff x="1072" y="1950"/>
              <a:chExt cx="3636" cy="1189"/>
            </a:xfrm>
          </p:grpSpPr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 rot="16198223">
                <a:off x="672" y="2417"/>
                <a:ext cx="1101" cy="30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400">
                  <a:spcBef>
                    <a:spcPts val="1440"/>
                  </a:spcBef>
                  <a:buNone/>
                </a:pPr>
                <a:r>
                  <a:rPr lang="nl-BE" sz="2400" b="0" i="0" dirty="0" err="1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rPr>
                  <a:t>Fédérale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 Box 19"/>
              <p:cNvSpPr txBox="1">
                <a:spLocks noChangeArrowheads="1"/>
              </p:cNvSpPr>
              <p:nvPr/>
            </p:nvSpPr>
            <p:spPr bwMode="auto">
              <a:xfrm rot="5398223">
                <a:off x="3962" y="2394"/>
                <a:ext cx="1189" cy="30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400">
                  <a:spcBef>
                    <a:spcPts val="1440"/>
                  </a:spcBef>
                  <a:buNone/>
                </a:pPr>
                <a:r>
                  <a:rPr lang="nl-BE" sz="2400" b="0" i="0" dirty="0" err="1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rPr>
                  <a:t>Régionale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2286000" y="1981200"/>
              <a:ext cx="4648200" cy="4114800"/>
              <a:chOff x="1440" y="1248"/>
              <a:chExt cx="2928" cy="2592"/>
            </a:xfrm>
          </p:grpSpPr>
          <p:sp>
            <p:nvSpPr>
              <p:cNvPr id="11" name="AutoShape 12"/>
              <p:cNvSpPr>
                <a:spLocks noChangeArrowheads="1"/>
              </p:cNvSpPr>
              <p:nvPr/>
            </p:nvSpPr>
            <p:spPr bwMode="auto">
              <a:xfrm>
                <a:off x="1440" y="1248"/>
                <a:ext cx="2928" cy="2592"/>
              </a:xfrm>
              <a:custGeom>
                <a:avLst/>
                <a:gdLst>
                  <a:gd name="G0" fmla="+- 5400 0 0"/>
                  <a:gd name="G1" fmla="+- 8100 0 0"/>
                  <a:gd name="G2" fmla="+- 2700 0 0"/>
                  <a:gd name="G3" fmla="+- 9450 0 0"/>
                  <a:gd name="G4" fmla="+- 21600 0 8100"/>
                  <a:gd name="G5" fmla="+- 21600 0 9450"/>
                  <a:gd name="G6" fmla="+- 5400 21600 0"/>
                  <a:gd name="G7" fmla="*/ G6 1 2"/>
                  <a:gd name="G8" fmla="+- 21600 0 5400"/>
                  <a:gd name="G9" fmla="+- 21600 0 2700"/>
                  <a:gd name="T0" fmla="*/ G0 w 21600"/>
                  <a:gd name="T1" fmla="*/ G0 h 21600"/>
                  <a:gd name="T2" fmla="*/ G8 w 21600"/>
                  <a:gd name="T3" fmla="*/ G8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5400" y="5400"/>
                    </a:moveTo>
                    <a:lnTo>
                      <a:pt x="9450" y="5400"/>
                    </a:lnTo>
                    <a:lnTo>
                      <a:pt x="9450" y="2700"/>
                    </a:lnTo>
                    <a:lnTo>
                      <a:pt x="8100" y="2700"/>
                    </a:lnTo>
                    <a:lnTo>
                      <a:pt x="10800" y="0"/>
                    </a:lnTo>
                    <a:lnTo>
                      <a:pt x="13500" y="2700"/>
                    </a:lnTo>
                    <a:lnTo>
                      <a:pt x="12150" y="2700"/>
                    </a:lnTo>
                    <a:lnTo>
                      <a:pt x="12150" y="5400"/>
                    </a:lnTo>
                    <a:lnTo>
                      <a:pt x="16200" y="5400"/>
                    </a:lnTo>
                    <a:lnTo>
                      <a:pt x="16200" y="9450"/>
                    </a:lnTo>
                    <a:lnTo>
                      <a:pt x="18900" y="9450"/>
                    </a:lnTo>
                    <a:lnTo>
                      <a:pt x="18900" y="8100"/>
                    </a:lnTo>
                    <a:lnTo>
                      <a:pt x="21600" y="10800"/>
                    </a:lnTo>
                    <a:lnTo>
                      <a:pt x="18900" y="13500"/>
                    </a:lnTo>
                    <a:lnTo>
                      <a:pt x="18900" y="12150"/>
                    </a:lnTo>
                    <a:lnTo>
                      <a:pt x="16200" y="12150"/>
                    </a:lnTo>
                    <a:lnTo>
                      <a:pt x="16200" y="16200"/>
                    </a:lnTo>
                    <a:lnTo>
                      <a:pt x="12150" y="16200"/>
                    </a:lnTo>
                    <a:lnTo>
                      <a:pt x="12150" y="18900"/>
                    </a:lnTo>
                    <a:lnTo>
                      <a:pt x="13500" y="18900"/>
                    </a:lnTo>
                    <a:lnTo>
                      <a:pt x="10800" y="21600"/>
                    </a:lnTo>
                    <a:lnTo>
                      <a:pt x="8100" y="18900"/>
                    </a:lnTo>
                    <a:lnTo>
                      <a:pt x="9450" y="18900"/>
                    </a:lnTo>
                    <a:lnTo>
                      <a:pt x="9450" y="16200"/>
                    </a:lnTo>
                    <a:lnTo>
                      <a:pt x="5400" y="16200"/>
                    </a:lnTo>
                    <a:lnTo>
                      <a:pt x="5400" y="12150"/>
                    </a:lnTo>
                    <a:lnTo>
                      <a:pt x="2700" y="12150"/>
                    </a:lnTo>
                    <a:lnTo>
                      <a:pt x="2700" y="13500"/>
                    </a:lnTo>
                    <a:lnTo>
                      <a:pt x="0" y="10800"/>
                    </a:lnTo>
                    <a:lnTo>
                      <a:pt x="2700" y="8100"/>
                    </a:lnTo>
                    <a:lnTo>
                      <a:pt x="2700" y="9450"/>
                    </a:lnTo>
                    <a:lnTo>
                      <a:pt x="5400" y="945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2304" y="2400"/>
                <a:ext cx="1248" cy="25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ts val="1200"/>
                  </a:spcBef>
                  <a:buNone/>
                </a:pPr>
                <a:r>
                  <a:rPr lang="nl-BE" sz="2000" b="0" i="0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rPr>
                  <a:t>Concertation sociale</a:t>
                </a:r>
                <a:endParaRPr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7136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4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Formes de concertation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384250" y="1295400"/>
            <a:ext cx="6788150" cy="4657725"/>
            <a:chOff x="304800" y="1295400"/>
            <a:chExt cx="6788150" cy="4657725"/>
          </a:xfrm>
        </p:grpSpPr>
        <p:grpSp>
          <p:nvGrpSpPr>
            <p:cNvPr id="6" name="Group 1034"/>
            <p:cNvGrpSpPr>
              <a:grpSpLocks/>
            </p:cNvGrpSpPr>
            <p:nvPr/>
          </p:nvGrpSpPr>
          <p:grpSpPr bwMode="auto">
            <a:xfrm>
              <a:off x="3937002" y="1970088"/>
              <a:ext cx="1246188" cy="1060450"/>
              <a:chOff x="2480" y="905"/>
              <a:chExt cx="785" cy="668"/>
            </a:xfrm>
          </p:grpSpPr>
          <p:sp>
            <p:nvSpPr>
              <p:cNvPr id="17" name="Freeform 1035"/>
              <p:cNvSpPr>
                <a:spLocks/>
              </p:cNvSpPr>
              <p:nvPr/>
            </p:nvSpPr>
            <p:spPr bwMode="auto">
              <a:xfrm>
                <a:off x="2480" y="905"/>
                <a:ext cx="785" cy="616"/>
              </a:xfrm>
              <a:custGeom>
                <a:avLst/>
                <a:gdLst>
                  <a:gd name="T0" fmla="*/ 0 w 785"/>
                  <a:gd name="T1" fmla="*/ 610 h 616"/>
                  <a:gd name="T2" fmla="*/ 785 w 785"/>
                  <a:gd name="T3" fmla="*/ 616 h 616"/>
                  <a:gd name="T4" fmla="*/ 393 w 785"/>
                  <a:gd name="T5" fmla="*/ 0 h 616"/>
                  <a:gd name="T6" fmla="*/ 0 w 785"/>
                  <a:gd name="T7" fmla="*/ 61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5" h="616">
                    <a:moveTo>
                      <a:pt x="0" y="610"/>
                    </a:moveTo>
                    <a:lnTo>
                      <a:pt x="785" y="616"/>
                    </a:lnTo>
                    <a:lnTo>
                      <a:pt x="393" y="0"/>
                    </a:lnTo>
                    <a:lnTo>
                      <a:pt x="0" y="6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8" name="Freeform 1036"/>
              <p:cNvSpPr>
                <a:spLocks/>
              </p:cNvSpPr>
              <p:nvPr/>
            </p:nvSpPr>
            <p:spPr bwMode="auto">
              <a:xfrm>
                <a:off x="2480" y="905"/>
                <a:ext cx="785" cy="616"/>
              </a:xfrm>
              <a:custGeom>
                <a:avLst/>
                <a:gdLst>
                  <a:gd name="T0" fmla="*/ 0 w 785"/>
                  <a:gd name="T1" fmla="*/ 610 h 616"/>
                  <a:gd name="T2" fmla="*/ 785 w 785"/>
                  <a:gd name="T3" fmla="*/ 616 h 616"/>
                  <a:gd name="T4" fmla="*/ 393 w 785"/>
                  <a:gd name="T5" fmla="*/ 0 h 616"/>
                  <a:gd name="T6" fmla="*/ 0 w 785"/>
                  <a:gd name="T7" fmla="*/ 61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5" h="616">
                    <a:moveTo>
                      <a:pt x="0" y="610"/>
                    </a:moveTo>
                    <a:lnTo>
                      <a:pt x="785" y="616"/>
                    </a:lnTo>
                    <a:lnTo>
                      <a:pt x="393" y="0"/>
                    </a:lnTo>
                    <a:lnTo>
                      <a:pt x="0" y="610"/>
                    </a:lnTo>
                  </a:path>
                </a:pathLst>
              </a:custGeom>
              <a:solidFill>
                <a:srgbClr val="FCE9E6"/>
              </a:solidFill>
              <a:ln w="3175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9" name="Text Box 1037"/>
              <p:cNvSpPr txBox="1">
                <a:spLocks noChangeArrowheads="1"/>
              </p:cNvSpPr>
              <p:nvPr/>
            </p:nvSpPr>
            <p:spPr bwMode="auto">
              <a:xfrm>
                <a:off x="2536" y="1166"/>
                <a:ext cx="67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400">
                  <a:spcBef>
                    <a:spcPts val="1080"/>
                  </a:spcBef>
                  <a:buNone/>
                </a:pPr>
                <a:r>
                  <a:rPr lang="en-GB" sz="1800" b="1" i="0" dirty="0" err="1">
                    <a:latin typeface="Arial"/>
                    <a:ea typeface="+mn-ea"/>
                    <a:cs typeface="+mn-cs"/>
                  </a:rPr>
                  <a:t>Groupe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 des </a:t>
                </a:r>
                <a:r>
                  <a:rPr lang="en-GB" sz="1800" b="1" i="0" dirty="0" smtClean="0">
                    <a:latin typeface="Arial"/>
                    <a:ea typeface="+mn-ea"/>
                    <a:cs typeface="+mn-cs"/>
                  </a:rPr>
                  <a:t>10</a:t>
                </a:r>
                <a:endParaRPr lang="en-GB" sz="1800" b="1" i="0" dirty="0"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038"/>
            <p:cNvGrpSpPr>
              <a:grpSpLocks/>
            </p:cNvGrpSpPr>
            <p:nvPr/>
          </p:nvGrpSpPr>
          <p:grpSpPr bwMode="auto">
            <a:xfrm>
              <a:off x="3303588" y="2938463"/>
              <a:ext cx="2516187" cy="1023937"/>
              <a:chOff x="2081" y="1515"/>
              <a:chExt cx="1585" cy="633"/>
            </a:xfrm>
          </p:grpSpPr>
          <p:sp>
            <p:nvSpPr>
              <p:cNvPr id="15" name="Freeform 1039"/>
              <p:cNvSpPr>
                <a:spLocks/>
              </p:cNvSpPr>
              <p:nvPr/>
            </p:nvSpPr>
            <p:spPr bwMode="auto">
              <a:xfrm>
                <a:off x="2081" y="1515"/>
                <a:ext cx="1585" cy="633"/>
              </a:xfrm>
              <a:custGeom>
                <a:avLst/>
                <a:gdLst>
                  <a:gd name="T0" fmla="*/ 0 w 1585"/>
                  <a:gd name="T1" fmla="*/ 633 h 633"/>
                  <a:gd name="T2" fmla="*/ 1585 w 1585"/>
                  <a:gd name="T3" fmla="*/ 633 h 633"/>
                  <a:gd name="T4" fmla="*/ 1180 w 1585"/>
                  <a:gd name="T5" fmla="*/ 2 h 633"/>
                  <a:gd name="T6" fmla="*/ 403 w 1585"/>
                  <a:gd name="T7" fmla="*/ 0 h 633"/>
                  <a:gd name="T8" fmla="*/ 0 w 1585"/>
                  <a:gd name="T9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5" h="633">
                    <a:moveTo>
                      <a:pt x="0" y="633"/>
                    </a:moveTo>
                    <a:lnTo>
                      <a:pt x="1585" y="633"/>
                    </a:lnTo>
                    <a:lnTo>
                      <a:pt x="1180" y="2"/>
                    </a:lnTo>
                    <a:lnTo>
                      <a:pt x="403" y="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F0A59B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6" name="Text Box 1040"/>
              <p:cNvSpPr txBox="1">
                <a:spLocks noChangeArrowheads="1"/>
              </p:cNvSpPr>
              <p:nvPr/>
            </p:nvSpPr>
            <p:spPr bwMode="auto">
              <a:xfrm>
                <a:off x="2208" y="1685"/>
                <a:ext cx="1344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ts val="1080"/>
                  </a:spcBef>
                  <a:buNone/>
                </a:pPr>
                <a:r>
                  <a:rPr lang="en-GB" sz="1800" b="1" i="0" dirty="0" err="1" smtClean="0">
                    <a:latin typeface="Arial"/>
                    <a:ea typeface="+mn-ea"/>
                    <a:cs typeface="+mn-cs"/>
                  </a:rPr>
                  <a:t>Conseil</a:t>
                </a:r>
                <a:r>
                  <a:rPr lang="en-GB" sz="1800" b="1" i="0" dirty="0" smtClean="0">
                    <a:latin typeface="Arial"/>
                    <a:ea typeface="+mn-ea"/>
                    <a:cs typeface="+mn-cs"/>
                  </a:rPr>
                  <a:t> National 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du </a:t>
                </a:r>
                <a:r>
                  <a:rPr lang="en-GB" sz="1800" b="1" i="0" dirty="0" smtClean="0">
                    <a:latin typeface="Arial"/>
                    <a:ea typeface="+mn-ea"/>
                    <a:cs typeface="+mn-cs"/>
                  </a:rPr>
                  <a:t>Travail</a:t>
                </a:r>
                <a:endParaRPr lang="en-GB" sz="1800" b="1" i="0" dirty="0"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041"/>
            <p:cNvGrpSpPr>
              <a:grpSpLocks/>
            </p:cNvGrpSpPr>
            <p:nvPr/>
          </p:nvGrpSpPr>
          <p:grpSpPr bwMode="auto">
            <a:xfrm>
              <a:off x="2667000" y="3962400"/>
              <a:ext cx="3797300" cy="1004888"/>
              <a:chOff x="1680" y="2160"/>
              <a:chExt cx="2392" cy="633"/>
            </a:xfrm>
          </p:grpSpPr>
          <p:sp>
            <p:nvSpPr>
              <p:cNvPr id="13" name="Freeform 1042"/>
              <p:cNvSpPr>
                <a:spLocks/>
              </p:cNvSpPr>
              <p:nvPr/>
            </p:nvSpPr>
            <p:spPr bwMode="auto">
              <a:xfrm>
                <a:off x="1680" y="2160"/>
                <a:ext cx="2392" cy="633"/>
              </a:xfrm>
              <a:custGeom>
                <a:avLst/>
                <a:gdLst>
                  <a:gd name="T0" fmla="*/ 0 w 2392"/>
                  <a:gd name="T1" fmla="*/ 633 h 633"/>
                  <a:gd name="T2" fmla="*/ 2392 w 2392"/>
                  <a:gd name="T3" fmla="*/ 633 h 633"/>
                  <a:gd name="T4" fmla="*/ 1987 w 2392"/>
                  <a:gd name="T5" fmla="*/ 0 h 633"/>
                  <a:gd name="T6" fmla="*/ 405 w 2392"/>
                  <a:gd name="T7" fmla="*/ 0 h 633"/>
                  <a:gd name="T8" fmla="*/ 0 w 2392"/>
                  <a:gd name="T9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2" h="633">
                    <a:moveTo>
                      <a:pt x="0" y="633"/>
                    </a:moveTo>
                    <a:lnTo>
                      <a:pt x="2392" y="633"/>
                    </a:lnTo>
                    <a:lnTo>
                      <a:pt x="1987" y="0"/>
                    </a:lnTo>
                    <a:lnTo>
                      <a:pt x="405" y="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E4625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" name="Text Box 1043"/>
              <p:cNvSpPr txBox="1">
                <a:spLocks noChangeArrowheads="1"/>
              </p:cNvSpPr>
              <p:nvPr/>
            </p:nvSpPr>
            <p:spPr bwMode="auto">
              <a:xfrm>
                <a:off x="1827" y="2412"/>
                <a:ext cx="211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7C8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080"/>
                  </a:spcBef>
                  <a:buNone/>
                </a:pPr>
                <a:r>
                  <a:rPr lang="en-GB" sz="1800" b="1" i="0" dirty="0" err="1">
                    <a:latin typeface="Arial"/>
                    <a:ea typeface="+mn-ea"/>
                    <a:cs typeface="+mn-cs"/>
                  </a:rPr>
                  <a:t>Secteur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 </a:t>
                </a:r>
                <a:r>
                  <a:rPr lang="en-GB" sz="1800" b="1" i="0" dirty="0" err="1">
                    <a:latin typeface="Arial"/>
                    <a:ea typeface="+mn-ea"/>
                    <a:cs typeface="+mn-cs"/>
                  </a:rPr>
                  <a:t>économique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 </a:t>
                </a:r>
                <a:r>
                  <a:rPr lang="en-GB" sz="1800" b="1" i="0" dirty="0" smtClean="0">
                    <a:latin typeface="Arial"/>
                    <a:ea typeface="+mn-ea"/>
                    <a:cs typeface="+mn-cs"/>
                  </a:rPr>
                  <a:t/>
                </a:r>
                <a:br>
                  <a:rPr lang="en-GB" sz="1800" b="1" i="0" dirty="0" smtClean="0">
                    <a:latin typeface="Arial"/>
                    <a:ea typeface="+mn-ea"/>
                    <a:cs typeface="+mn-cs"/>
                  </a:rPr>
                </a:br>
                <a:r>
                  <a:rPr lang="en-GB" sz="1800" b="1" i="0" dirty="0" smtClean="0">
                    <a:latin typeface="Arial"/>
                    <a:ea typeface="+mn-ea"/>
                    <a:cs typeface="+mn-cs"/>
                  </a:rPr>
                  <a:t>(</a:t>
                </a:r>
                <a:r>
                  <a:rPr lang="en-GB" sz="1800" b="1" i="0" dirty="0" err="1">
                    <a:latin typeface="Arial"/>
                    <a:ea typeface="+mn-ea"/>
                    <a:cs typeface="+mn-cs"/>
                  </a:rPr>
                  <a:t>comité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 </a:t>
                </a:r>
                <a:r>
                  <a:rPr lang="en-GB" sz="1800" b="1" i="0" dirty="0" err="1">
                    <a:latin typeface="Arial"/>
                    <a:ea typeface="+mn-ea"/>
                    <a:cs typeface="+mn-cs"/>
                  </a:rPr>
                  <a:t>paritaire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9" name="Group 1044"/>
            <p:cNvGrpSpPr>
              <a:grpSpLocks/>
            </p:cNvGrpSpPr>
            <p:nvPr/>
          </p:nvGrpSpPr>
          <p:grpSpPr bwMode="auto">
            <a:xfrm>
              <a:off x="2051050" y="4948238"/>
              <a:ext cx="5041900" cy="1004887"/>
              <a:chOff x="1292" y="2781"/>
              <a:chExt cx="3176" cy="633"/>
            </a:xfrm>
          </p:grpSpPr>
          <p:sp>
            <p:nvSpPr>
              <p:cNvPr id="11" name="Freeform 1045"/>
              <p:cNvSpPr>
                <a:spLocks/>
              </p:cNvSpPr>
              <p:nvPr/>
            </p:nvSpPr>
            <p:spPr bwMode="auto">
              <a:xfrm>
                <a:off x="1292" y="2781"/>
                <a:ext cx="3176" cy="633"/>
              </a:xfrm>
              <a:custGeom>
                <a:avLst/>
                <a:gdLst>
                  <a:gd name="T0" fmla="*/ 0 w 3176"/>
                  <a:gd name="T1" fmla="*/ 633 h 633"/>
                  <a:gd name="T2" fmla="*/ 3176 w 3176"/>
                  <a:gd name="T3" fmla="*/ 633 h 633"/>
                  <a:gd name="T4" fmla="*/ 2775 w 3176"/>
                  <a:gd name="T5" fmla="*/ 0 h 633"/>
                  <a:gd name="T6" fmla="*/ 387 w 3176"/>
                  <a:gd name="T7" fmla="*/ 0 h 633"/>
                  <a:gd name="T8" fmla="*/ 0 w 3176"/>
                  <a:gd name="T9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6" h="633">
                    <a:moveTo>
                      <a:pt x="0" y="633"/>
                    </a:moveTo>
                    <a:lnTo>
                      <a:pt x="3176" y="633"/>
                    </a:lnTo>
                    <a:lnTo>
                      <a:pt x="2775" y="0"/>
                    </a:lnTo>
                    <a:lnTo>
                      <a:pt x="387" y="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FD2615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" name="Text Box 1046"/>
              <p:cNvSpPr txBox="1">
                <a:spLocks noChangeArrowheads="1"/>
              </p:cNvSpPr>
              <p:nvPr/>
            </p:nvSpPr>
            <p:spPr bwMode="auto">
              <a:xfrm>
                <a:off x="1824" y="2976"/>
                <a:ext cx="2112" cy="214"/>
              </a:xfrm>
              <a:prstGeom prst="rect">
                <a:avLst/>
              </a:prstGeom>
              <a:solidFill>
                <a:srgbClr val="FD26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080"/>
                  </a:spcBef>
                  <a:buNone/>
                </a:pPr>
                <a:r>
                  <a:rPr lang="en-GB" sz="1800" b="1" i="0">
                    <a:latin typeface="Arial"/>
                    <a:ea typeface="+mn-ea"/>
                    <a:cs typeface="+mn-cs"/>
                  </a:rPr>
                  <a:t>Entreprises</a:t>
                </a:r>
              </a:p>
            </p:txBody>
          </p:sp>
        </p:grpSp>
        <p:sp>
          <p:nvSpPr>
            <p:cNvPr id="10" name="Text Box 1048"/>
            <p:cNvSpPr txBox="1">
              <a:spLocks noChangeArrowheads="1"/>
            </p:cNvSpPr>
            <p:nvPr/>
          </p:nvSpPr>
          <p:spPr bwMode="auto">
            <a:xfrm>
              <a:off x="304800" y="1295400"/>
              <a:ext cx="2895600" cy="457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>
                <a:spcBef>
                  <a:spcPts val="1440"/>
                </a:spcBef>
                <a:buNone/>
              </a:pPr>
              <a:r>
                <a:rPr lang="nl-BE" sz="2400" b="0" i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Informelle - Formelle</a:t>
              </a:r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26459732"/>
      </p:ext>
    </p:extLst>
  </p:cSld>
  <p:clrMapOvr>
    <a:masterClrMapping/>
  </p:clrMapOvr>
</p:sld>
</file>

<file path=ppt/theme/theme1.xml><?xml version="1.0" encoding="utf-8"?>
<a:theme xmlns:a="http://schemas.openxmlformats.org/drawingml/2006/main" name="bb-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b-powerpoint-met-foto's" ma:contentTypeID="0x0101002455325C58FB430CADE46A488102273E00FD38B260F336FB4083E03CAE9A2323F800EB1067BF67E424459ACC3A365E264BAD" ma:contentTypeVersion="34" ma:contentTypeDescription="" ma:contentTypeScope="" ma:versionID="f935a342072322b72f6e5c9d3383a199">
  <xsd:schema xmlns:xsd="http://www.w3.org/2001/XMLSchema" xmlns:xs="http://www.w3.org/2001/XMLSchema" xmlns:p="http://schemas.microsoft.com/office/2006/metadata/properties" xmlns:ns2="1D9E4554-7E65-4EAA-89DA-D7DC2C0C2496" xmlns:ns3="576cc1a4-2384-480a-8600-dd102118f874" xmlns:ns4="870fa12d-65c4-483a-a293-6c416dfc1a70" targetNamespace="http://schemas.microsoft.com/office/2006/metadata/properties" ma:root="true" ma:fieldsID="06b6e97dad274bc6a3572440106c86c9" ns2:_="" ns3:_="" ns4:_="">
    <xsd:import namespace="1D9E4554-7E65-4EAA-89DA-D7DC2C0C2496"/>
    <xsd:import namespace="576cc1a4-2384-480a-8600-dd102118f874"/>
    <xsd:import namespace="870fa12d-65c4-483a-a293-6c416dfc1a70"/>
    <xsd:element name="properties">
      <xsd:complexType>
        <xsd:sequence>
          <xsd:element name="documentManagement">
            <xsd:complexType>
              <xsd:all>
                <xsd:element ref="ns2:intAuteur" minOccurs="0"/>
                <xsd:element ref="ns2:extAuteur" minOccurs="0"/>
                <xsd:element ref="ns2:Datum" minOccurs="0"/>
                <xsd:element ref="ns2:homepage" minOccurs="0"/>
                <xsd:element ref="ns3:documentsvorm" minOccurs="0"/>
                <xsd:element ref="ns2:bbDossierTitle" minOccurs="0"/>
                <xsd:element ref="ns4:Topic" minOccurs="0"/>
                <xsd:element ref="ns3:m10be0d2a98b4a7094fb94ad6169e395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E4554-7E65-4EAA-89DA-D7DC2C0C2496" elementFormDefault="qualified">
    <xsd:import namespace="http://schemas.microsoft.com/office/2006/documentManagement/types"/>
    <xsd:import namespace="http://schemas.microsoft.com/office/infopath/2007/PartnerControls"/>
    <xsd:element name="intAuteur" ma:index="2" nillable="true" ma:displayName="Interne Auteur" ma:description="" ma:list="UserInfo" ma:SharePointGroup="0" ma:internalName="int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Auteur" ma:index="3" nillable="true" ma:displayName="Externe Auteur" ma:description="" ma:internalName="extAuteur">
      <xsd:simpleType>
        <xsd:restriction base="dms:Text"/>
      </xsd:simpleType>
    </xsd:element>
    <xsd:element name="Datum" ma:index="4" nillable="true" ma:displayName="Datum" ma:format="DateOnly" ma:internalName="Datum">
      <xsd:simpleType>
        <xsd:restriction base="dms:DateTime"/>
      </xsd:simpleType>
    </xsd:element>
    <xsd:element name="homepage" ma:index="5" nillable="true" ma:displayName="Belangrijk" ma:default="0" ma:description="Dit Document bij belangrijke documenten op de voorpagina tonen" ma:internalName="homepage">
      <xsd:simpleType>
        <xsd:restriction base="dms:Boolean"/>
      </xsd:simpleType>
    </xsd:element>
    <xsd:element name="bbDossierTitle" ma:index="9" nillable="true" ma:displayName="Dossier" ma:description="" ma:hidden="true" ma:internalName="bbDossierTitl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cc1a4-2384-480a-8600-dd102118f874" elementFormDefault="qualified">
    <xsd:import namespace="http://schemas.microsoft.com/office/2006/documentManagement/types"/>
    <xsd:import namespace="http://schemas.microsoft.com/office/infopath/2007/PartnerControls"/>
    <xsd:element name="documentsvorm" ma:index="6" nillable="true" ma:displayName="documentsvorm" ma:default="bestand" ma:description="Boerenbond documentsvormen" ma:format="Dropdown" ma:internalName="documentsvorm">
      <xsd:simpleType>
        <xsd:restriction base="dms:Choice">
          <xsd:enumeration value="aangetekende zending"/>
          <xsd:enumeration value="artikel"/>
          <xsd:enumeration value="afbeelding"/>
          <xsd:enumeration value="bestand"/>
          <xsd:enumeration value="bezoek"/>
          <xsd:enumeration value="bijlage"/>
          <xsd:enumeration value="brief"/>
          <xsd:enumeration value="e-mail"/>
          <xsd:enumeration value="faktuur"/>
          <xsd:enumeration value="foto"/>
          <xsd:enumeration value="nota"/>
          <xsd:enumeration value="officieel standpunt"/>
          <xsd:enumeration value="persmededeling"/>
          <xsd:enumeration value="presentatie / voordracht"/>
          <xsd:enumeration value="uitnodiging"/>
          <xsd:enumeration value="verslag"/>
          <xsd:enumeration value="website"/>
          <xsd:enumeration value="wetgeving"/>
        </xsd:restriction>
      </xsd:simpleType>
    </xsd:element>
    <xsd:element name="m10be0d2a98b4a7094fb94ad6169e395" ma:index="17" nillable="true" ma:taxonomy="true" ma:internalName="m10be0d2a98b4a7094fb94ad6169e395" ma:taxonomyFieldName="BBTrefwoorden" ma:displayName="Keywords" ma:default="" ma:fieldId="{610be0d2-a98b-4a70-94fb-94ad6169e395}" ma:taxonomyMulti="true" ma:sspId="8b7112b9-68d7-4ad5-b328-dc57510c0899" ma:termSetId="9509f62a-6b06-43d4-bdde-c82e0211120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3c4195bb-da10-4331-b2b3-c984649f5b01}" ma:internalName="TaxCatchAll" ma:showField="CatchAllData" ma:web="576cc1a4-2384-480a-8600-dd102118f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9" nillable="true" ma:displayName="Taxonomy Catch All Column1" ma:hidden="true" ma:list="{3c4195bb-da10-4331-b2b3-c984649f5b01}" ma:internalName="TaxCatchAllLabel" ma:readOnly="true" ma:showField="CatchAllDataLabel" ma:web="576cc1a4-2384-480a-8600-dd102118f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fa12d-65c4-483a-a293-6c416dfc1a70" elementFormDefault="qualified">
    <xsd:import namespace="http://schemas.microsoft.com/office/2006/documentManagement/types"/>
    <xsd:import namespace="http://schemas.microsoft.com/office/infopath/2007/PartnerControls"/>
    <xsd:element name="Topic" ma:index="16" nillable="true" ma:displayName="Topic" ma:default="zonder topic" ma:format="Dropdown" ma:internalName="Topic">
      <xsd:simpleType>
        <xsd:restriction base="dms:Choice">
          <xsd:enumeration value="zonder topic"/>
          <xsd:enumeration value="ABC"/>
          <xsd:enumeration value="Acerta"/>
          <xsd:enumeration value="ACV"/>
          <xsd:enumeration value="Agenda sociale club"/>
          <xsd:enumeration value="Alia - Acerta - Bernard Philippe"/>
          <xsd:enumeration value="Bijkomend vakantiegeld bloementeelt - CAO"/>
          <xsd:enumeration value="Brief"/>
          <xsd:enumeration value="Buitenlandse reizen"/>
          <xsd:enumeration value="CAO - Landbouw"/>
          <xsd:enumeration value="CAO - Risicogroepen"/>
          <xsd:enumeration value="CAO - Tuinbouw"/>
          <xsd:enumeration value="CEA"/>
          <xsd:enumeration value="Contract, factuur"/>
          <xsd:enumeration value="Copa"/>
          <xsd:enumeration value="curriculum vitae"/>
          <xsd:enumeration value="Deutscher Raiffesenverbund"/>
          <xsd:enumeration value="Dienstbetoon"/>
          <xsd:enumeration value="Dimona"/>
          <xsd:enumeration value="EDUplus"/>
          <xsd:enumeration value="Expert Committee on Posting of Workers"/>
          <xsd:enumeration value="Fax"/>
          <xsd:enumeration value="Fiscale en sociale staf"/>
          <xsd:enumeration value="Fonds gezondheidszorgen"/>
          <xsd:enumeration value="GEOPA"/>
          <xsd:enumeration value="Groep van Tien"/>
          <xsd:enumeration value="Kabinet"/>
          <xsd:enumeration value="Kenniscentrum Groene Sectoren"/>
          <xsd:enumeration value="Kostenafrekeningen"/>
          <xsd:enumeration value="Leterme"/>
          <xsd:enumeration value="LCM"/>
          <xsd:enumeration value="Memo"/>
          <xsd:enumeration value="Mission Wallonne"/>
          <xsd:enumeration value="NAR"/>
          <xsd:enumeration value="Nieuwjaarslijst"/>
          <xsd:enumeration value="Nota"/>
          <xsd:enumeration value="Nota Hoofdbestuur/Bondsraad/Dagelijks Bestuur"/>
          <xsd:enumeration value="Nota's aan de Vz"/>
          <xsd:enumeration value="Paritair Comité"/>
          <xsd:enumeration value="PCBB"/>
          <xsd:enumeration value="Persbericht"/>
          <xsd:enumeration value="Persoonlijk"/>
          <xsd:enumeration value="Polen"/>
          <xsd:enumeration value="Pozman"/>
          <xsd:enumeration value="PPT"/>
          <xsd:enumeration value="RIZIV"/>
          <xsd:enumeration value="RSVZ"/>
          <xsd:enumeration value="RSZ"/>
          <xsd:enumeration value="Scheirlynck/Broes"/>
          <xsd:enumeration value="Seizoenarbeiders"/>
          <xsd:enumeration value="SERV"/>
          <xsd:enumeration value="Sociaal en Waarborg Fonds"/>
          <xsd:enumeration value="Sociaal Fonds Tuinaanleg"/>
          <xsd:enumeration value="Sociaal overleg"/>
          <xsd:enumeration value="Sociale staf"/>
          <xsd:enumeration value="Stand toegekende B-k Seizoen NIET-EER"/>
          <xsd:enumeration value="Statuten Acerta Kinderbijslagfonds"/>
          <xsd:enumeration value="Tabel"/>
          <xsd:enumeration value="Taken - Mandaten"/>
          <xsd:enumeration value="Tekst"/>
          <xsd:enumeration value="Teksten"/>
          <xsd:enumeration value="Teksten voor de Boer"/>
          <xsd:enumeration value="Toespraken"/>
          <xsd:enumeration value="Tuinaannemer"/>
          <xsd:enumeration value="Tuinbouw - Champignonteelt/Witloof/Groenten en fruit"/>
          <xsd:enumeration value="Uitnodiging"/>
          <xsd:enumeration value="USS"/>
          <xsd:enumeration value="Vakbonden"/>
          <xsd:enumeration value="Verslag"/>
          <xsd:enumeration value="Vertaling"/>
          <xsd:enumeration value="Volmacht"/>
          <xsd:enumeration value="Waarborgfonds"/>
          <xsd:enumeration value="Ziekenhuis Tiel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bbDossierTitle xmlns="1D9E4554-7E65-4EAA-89DA-D7DC2C0C2496">01 - Hoofdbestuur</bbDossierTitle>
    <Datum xmlns="1D9E4554-7E65-4EAA-89DA-D7DC2C0C2496">2014-05-25T22:00:00+00:00</Datum>
    <documentsvorm xmlns="576cc1a4-2384-480a-8600-dd102118f874">presentatie / voordracht</documentsvorm>
    <intAuteur xmlns="1D9E4554-7E65-4EAA-89DA-D7DC2C0C2496">
      <UserInfo>
        <DisplayName>Chris Botterman</DisplayName>
        <AccountId>343</AccountId>
        <AccountType/>
      </UserInfo>
    </intAuteur>
    <extAuteur xmlns="1D9E4554-7E65-4EAA-89DA-D7DC2C0C2496" xsi:nil="true"/>
    <homepage xmlns="1D9E4554-7E65-4EAA-89DA-D7DC2C0C2496">false</homepage>
    <Topic xmlns="870fa12d-65c4-483a-a293-6c416dfc1a70">PPT</Topic>
    <TaxCatchAll xmlns="576cc1a4-2384-480a-8600-dd102118f874"/>
    <m10be0d2a98b4a7094fb94ad6169e395 xmlns="576cc1a4-2384-480a-8600-dd102118f874">
      <Terms xmlns="http://schemas.microsoft.com/office/infopath/2007/PartnerControls"/>
    </m10be0d2a98b4a7094fb94ad6169e395>
  </documentManagement>
</p:properties>
</file>

<file path=customXml/itemProps1.xml><?xml version="1.0" encoding="utf-8"?>
<ds:datastoreItem xmlns:ds="http://schemas.openxmlformats.org/officeDocument/2006/customXml" ds:itemID="{F57807FB-62D1-4F31-85B6-A3024A55D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9E4554-7E65-4EAA-89DA-D7DC2C0C2496"/>
    <ds:schemaRef ds:uri="576cc1a4-2384-480a-8600-dd102118f874"/>
    <ds:schemaRef ds:uri="870fa12d-65c4-483a-a293-6c416dfc1a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3F732-A7DE-4D97-AF59-0C387C673C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10B88C-E614-4BF1-B064-474892BA7CCD}">
  <ds:schemaRefs>
    <ds:schemaRef ds:uri="http://schemas.microsoft.com/office/2006/metadata/properties"/>
    <ds:schemaRef ds:uri="1D9E4554-7E65-4EAA-89DA-D7DC2C0C2496"/>
    <ds:schemaRef ds:uri="576cc1a4-2384-480a-8600-dd102118f874"/>
    <ds:schemaRef ds:uri="870fa12d-65c4-483a-a293-6c416dfc1a70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bb-powerpoint</Template>
  <TotalTime>28</TotalTime>
  <Words>1532</Words>
  <Application>Microsoft Office PowerPoint</Application>
  <PresentationFormat>On-screen Show (4:3)</PresentationFormat>
  <Paragraphs>365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bb-powerpoint</vt:lpstr>
      <vt:lpstr>Aangepast ontwerp</vt:lpstr>
      <vt:lpstr>Organization Chart</vt:lpstr>
      <vt:lpstr>La concertation sociale en Belgique... ... forte ou affaiblie ?</vt:lpstr>
      <vt:lpstr>Sommaire :</vt:lpstr>
      <vt:lpstr>Contexte historique</vt:lpstr>
      <vt:lpstr>Contexte historique</vt:lpstr>
      <vt:lpstr>Rayon d'action des partenaires sociaux</vt:lpstr>
      <vt:lpstr>Rayon d'action des partenaires sociaux</vt:lpstr>
      <vt:lpstr>Les partenaires sociaux :  qui sont-ils ?</vt:lpstr>
      <vt:lpstr>Formes de concertation sociale</vt:lpstr>
      <vt:lpstr>Formes de concertation sociale</vt:lpstr>
      <vt:lpstr>Formes de concertation sociale</vt:lpstr>
      <vt:lpstr>Concertation sociale informelle </vt:lpstr>
      <vt:lpstr>Concertation sociale informelle</vt:lpstr>
      <vt:lpstr>Concertation sociale informelle</vt:lpstr>
      <vt:lpstr>Concertation sociale informelle</vt:lpstr>
      <vt:lpstr>Concertation sociale informelle</vt:lpstr>
      <vt:lpstr>Concertation sociale informelle</vt:lpstr>
      <vt:lpstr>Concertation sociale informelle</vt:lpstr>
      <vt:lpstr>Concertation sociale informelle</vt:lpstr>
      <vt:lpstr>Concertation sociale formelle</vt:lpstr>
      <vt:lpstr>Concertation sociale formelle</vt:lpstr>
      <vt:lpstr>Gestion paritaire de la sécurité sociale</vt:lpstr>
      <vt:lpstr>Gestion paritaire de la sécurité sociale</vt:lpstr>
      <vt:lpstr>Gestion paritaire de la sécurité sociale</vt:lpstr>
      <vt:lpstr>Organes externes aux entreprises</vt:lpstr>
      <vt:lpstr>Organes externes aux entreprises</vt:lpstr>
      <vt:lpstr>Organes externes aux entreprises</vt:lpstr>
      <vt:lpstr>Organes externes aux entreprises</vt:lpstr>
      <vt:lpstr>Organes externes aux entreprises</vt:lpstr>
      <vt:lpstr>Organes externes aux entreprises</vt:lpstr>
      <vt:lpstr>Organes internes des entreprises</vt:lpstr>
      <vt:lpstr>Organes internes des entreprises</vt:lpstr>
      <vt:lpstr>Organes internes des entreprises</vt:lpstr>
      <vt:lpstr>Organes internes des entreprises</vt:lpstr>
      <vt:lpstr>Organes internes des entreprises</vt:lpstr>
      <vt:lpstr>Organes internes des entreprises</vt:lpstr>
      <vt:lpstr>Organes internes des entreprises</vt:lpstr>
    </vt:vector>
  </TitlesOfParts>
  <Company>Boerenbond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Belgische sociaal overleg… … ijzersterk of metaalmoe?</dc:title>
  <dc:creator>Manuela_Moeys</dc:creator>
  <cp:lastModifiedBy>Valya V</cp:lastModifiedBy>
  <cp:revision>6</cp:revision>
  <cp:lastPrinted>2011-11-14T13:13:18Z</cp:lastPrinted>
  <dcterms:created xsi:type="dcterms:W3CDTF">2014-05-19T06:55:06Z</dcterms:created>
  <dcterms:modified xsi:type="dcterms:W3CDTF">2014-07-11T13:39:33Z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0x0101002455325C58FB430CADE46A488102273E00FD38B260F336FB4083E03CAE9A2323F800EB1067BF67E424459ACC3A365E264BAD</vt:lpwstr>
  </property>
  <property fmtid="{D5CDD505-2E9C-101B-9397-08002B2CF9AE}" pid="3" name="BBTrefwoorden">
    <vt:lpwstr/>
  </property>
</Properties>
</file>